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317" r:id="rId2"/>
    <p:sldId id="316" r:id="rId3"/>
    <p:sldId id="256" r:id="rId4"/>
    <p:sldId id="258" r:id="rId5"/>
    <p:sldId id="372" r:id="rId6"/>
    <p:sldId id="259" r:id="rId7"/>
    <p:sldId id="373" r:id="rId8"/>
    <p:sldId id="267" r:id="rId9"/>
    <p:sldId id="328" r:id="rId10"/>
    <p:sldId id="329" r:id="rId11"/>
    <p:sldId id="374" r:id="rId12"/>
    <p:sldId id="397" r:id="rId13"/>
    <p:sldId id="369" r:id="rId14"/>
    <p:sldId id="370" r:id="rId15"/>
    <p:sldId id="371" r:id="rId16"/>
    <p:sldId id="271" r:id="rId17"/>
    <p:sldId id="272" r:id="rId18"/>
    <p:sldId id="273" r:id="rId19"/>
    <p:sldId id="377" r:id="rId20"/>
    <p:sldId id="378" r:id="rId21"/>
    <p:sldId id="275" r:id="rId22"/>
    <p:sldId id="276" r:id="rId23"/>
    <p:sldId id="281" r:id="rId24"/>
    <p:sldId id="278" r:id="rId25"/>
    <p:sldId id="279" r:id="rId26"/>
    <p:sldId id="280" r:id="rId27"/>
    <p:sldId id="388" r:id="rId28"/>
    <p:sldId id="389" r:id="rId29"/>
    <p:sldId id="390" r:id="rId30"/>
    <p:sldId id="391" r:id="rId31"/>
    <p:sldId id="392" r:id="rId32"/>
    <p:sldId id="379" r:id="rId33"/>
    <p:sldId id="393" r:id="rId34"/>
    <p:sldId id="380" r:id="rId35"/>
    <p:sldId id="381" r:id="rId36"/>
    <p:sldId id="383" r:id="rId37"/>
    <p:sldId id="395" r:id="rId38"/>
    <p:sldId id="384" r:id="rId39"/>
    <p:sldId id="385" r:id="rId40"/>
    <p:sldId id="387" r:id="rId41"/>
    <p:sldId id="396" r:id="rId42"/>
    <p:sldId id="394" r:id="rId43"/>
    <p:sldId id="289" r:id="rId44"/>
    <p:sldId id="290" r:id="rId45"/>
    <p:sldId id="291" r:id="rId46"/>
    <p:sldId id="294" r:id="rId47"/>
    <p:sldId id="297" r:id="rId48"/>
    <p:sldId id="310" r:id="rId49"/>
    <p:sldId id="311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7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AC2C"/>
    <a:srgbClr val="009999"/>
    <a:srgbClr val="AFB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7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3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1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A6AD2-15F8-4E49-8864-AC9F628B8FD0}" type="datetimeFigureOut">
              <a:rPr lang="en-US" smtClean="0"/>
              <a:pPr/>
              <a:t>8/1/2019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C88CA-1319-4358-83F9-A8D5808CD5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929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CFB0D-3456-41D8-B0C3-51196DF255E5}" type="datetimeFigureOut">
              <a:rPr lang="en-US" smtClean="0"/>
              <a:pPr/>
              <a:t>8/1/2019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A9B29-E86F-4523-A0BB-AA02D3EF15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146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65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84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440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73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15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11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111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86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72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39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29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37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46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10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51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61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73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71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40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2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137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427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51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0259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499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246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2413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422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182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9102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4608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4930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97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501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085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134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764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011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859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7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203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679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286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93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4086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891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792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27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25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07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149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37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A9B29-E86F-4523-A0BB-AA02D3EF15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57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B2924-2B8C-4A67-8B2B-A9E5184B2E13}" type="datetime1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/>
              <a:t>TPM 1/Rev 02 ©Copyright, Sentral Sistem, Aug 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55543DDC-1F93-4A80-9A96-8A64623A3A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20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151F-8A67-49BB-8F4C-817AF47DF4C3}" type="datetime1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1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6AB46-E934-4909-A089-7B0A001907FF}" type="datetime1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99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C45B3-0400-4636-B04D-FDB850533B1D}" type="datetime1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4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27ED-CD6F-40E6-B0DC-790CF45CA558}" type="datetime1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77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5677C-C0EA-474F-ADA8-693892092046}" type="datetime1">
              <a:rPr lang="en-US" smtClean="0"/>
              <a:t>8/1/2019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1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CD4A-5495-413B-B660-243C3E90CA45}" type="datetime1">
              <a:rPr lang="en-US" smtClean="0"/>
              <a:t>8/1/2019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2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3326-45FA-4FFB-AFCF-F9B4CE66488E}" type="datetime1">
              <a:rPr lang="en-US" smtClean="0"/>
              <a:t>8/1/2019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AAB01-588F-40F8-A63A-E3461803ADAE}" type="datetime1">
              <a:rPr lang="en-US" smtClean="0"/>
              <a:t>8/1/2019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30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5B2F3-4132-4C5F-8BC1-7CB036A32189}" type="datetime1">
              <a:rPr lang="en-US" smtClean="0"/>
              <a:t>8/1/2019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F2441-D48A-41B7-AF15-056A318D17C5}" type="datetime1">
              <a:rPr lang="en-US" smtClean="0"/>
              <a:t>8/1/2019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63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ECBD0-E743-4722-9CDA-4929906CDB45}" type="datetime1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TPM 1/Rev 02 ©Copyright, Sentral Sistem, Aug 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43DDC-1F93-4A80-9A96-8A64623A3A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6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11" Type="http://schemas.openxmlformats.org/officeDocument/2006/relationships/image" Target="../media/image56.jpeg"/><Relationship Id="rId5" Type="http://schemas.openxmlformats.org/officeDocument/2006/relationships/image" Target="../media/image50.jpeg"/><Relationship Id="rId10" Type="http://schemas.openxmlformats.org/officeDocument/2006/relationships/image" Target="../media/image55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5758052"/>
            <a:ext cx="9162824" cy="11037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94" y="752428"/>
            <a:ext cx="6773592" cy="3890372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-1" y="3311692"/>
            <a:ext cx="9144001" cy="2279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749800" algn="l"/>
              </a:tabLst>
              <a:defRPr/>
            </a:pP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+mj-ea"/>
                <a:cs typeface="Arial" pitchFamily="34" charset="0"/>
              </a:rPr>
              <a:t>TOTAL PRODUCTIVE MAINTENANCE</a:t>
            </a:r>
            <a:endParaRPr kumimoji="0" lang="id-ID" sz="44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Impact" panose="020B0806030902050204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9412" y="-29950"/>
            <a:ext cx="9162824" cy="56407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5259623"/>
            <a:ext cx="3600686" cy="1602214"/>
          </a:xfrm>
          <a:custGeom>
            <a:avLst/>
            <a:gdLst>
              <a:gd name="connsiteX0" fmla="*/ 0 w 3600686"/>
              <a:gd name="connsiteY0" fmla="*/ 0 h 1602214"/>
              <a:gd name="connsiteX1" fmla="*/ 3600686 w 3600686"/>
              <a:gd name="connsiteY1" fmla="*/ 0 h 1602214"/>
              <a:gd name="connsiteX2" fmla="*/ 3600686 w 3600686"/>
              <a:gd name="connsiteY2" fmla="*/ 1602214 h 1602214"/>
              <a:gd name="connsiteX3" fmla="*/ 0 w 3600686"/>
              <a:gd name="connsiteY3" fmla="*/ 1602214 h 1602214"/>
              <a:gd name="connsiteX4" fmla="*/ 0 w 3600686"/>
              <a:gd name="connsiteY4" fmla="*/ 0 h 1602214"/>
              <a:gd name="connsiteX0" fmla="*/ 0 w 3600686"/>
              <a:gd name="connsiteY0" fmla="*/ 0 h 1602214"/>
              <a:gd name="connsiteX1" fmla="*/ 2769414 w 3600686"/>
              <a:gd name="connsiteY1" fmla="*/ 0 h 1602214"/>
              <a:gd name="connsiteX2" fmla="*/ 3600686 w 3600686"/>
              <a:gd name="connsiteY2" fmla="*/ 1602214 h 1602214"/>
              <a:gd name="connsiteX3" fmla="*/ 0 w 3600686"/>
              <a:gd name="connsiteY3" fmla="*/ 1602214 h 1602214"/>
              <a:gd name="connsiteX4" fmla="*/ 0 w 3600686"/>
              <a:gd name="connsiteY4" fmla="*/ 0 h 160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686" h="1602214">
                <a:moveTo>
                  <a:pt x="0" y="0"/>
                </a:moveTo>
                <a:lnTo>
                  <a:pt x="2769414" y="0"/>
                </a:lnTo>
                <a:lnTo>
                  <a:pt x="3600686" y="1602214"/>
                </a:lnTo>
                <a:lnTo>
                  <a:pt x="0" y="1602214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69" y="6133187"/>
            <a:ext cx="2181337" cy="672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728" y="7029015"/>
            <a:ext cx="24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www.sentralsistem.com </a:t>
            </a:r>
          </a:p>
        </p:txBody>
      </p:sp>
      <p:sp>
        <p:nvSpPr>
          <p:cNvPr id="16" name="Rectangle 10"/>
          <p:cNvSpPr/>
          <p:nvPr/>
        </p:nvSpPr>
        <p:spPr>
          <a:xfrm>
            <a:off x="2605814" y="5531983"/>
            <a:ext cx="1585218" cy="972414"/>
          </a:xfrm>
          <a:custGeom>
            <a:avLst/>
            <a:gdLst>
              <a:gd name="connsiteX0" fmla="*/ 0 w 3600686"/>
              <a:gd name="connsiteY0" fmla="*/ 0 h 1602214"/>
              <a:gd name="connsiteX1" fmla="*/ 3600686 w 3600686"/>
              <a:gd name="connsiteY1" fmla="*/ 0 h 1602214"/>
              <a:gd name="connsiteX2" fmla="*/ 3600686 w 3600686"/>
              <a:gd name="connsiteY2" fmla="*/ 1602214 h 1602214"/>
              <a:gd name="connsiteX3" fmla="*/ 0 w 3600686"/>
              <a:gd name="connsiteY3" fmla="*/ 1602214 h 1602214"/>
              <a:gd name="connsiteX4" fmla="*/ 0 w 3600686"/>
              <a:gd name="connsiteY4" fmla="*/ 0 h 1602214"/>
              <a:gd name="connsiteX0" fmla="*/ 0 w 3600686"/>
              <a:gd name="connsiteY0" fmla="*/ 0 h 1602214"/>
              <a:gd name="connsiteX1" fmla="*/ 2769414 w 3600686"/>
              <a:gd name="connsiteY1" fmla="*/ 0 h 1602214"/>
              <a:gd name="connsiteX2" fmla="*/ 3600686 w 3600686"/>
              <a:gd name="connsiteY2" fmla="*/ 1602214 h 1602214"/>
              <a:gd name="connsiteX3" fmla="*/ 0 w 3600686"/>
              <a:gd name="connsiteY3" fmla="*/ 1602214 h 1602214"/>
              <a:gd name="connsiteX4" fmla="*/ 0 w 3600686"/>
              <a:gd name="connsiteY4" fmla="*/ 0 h 1602214"/>
              <a:gd name="connsiteX0" fmla="*/ 0 w 3600686"/>
              <a:gd name="connsiteY0" fmla="*/ 0 h 1602214"/>
              <a:gd name="connsiteX1" fmla="*/ 2769414 w 3600686"/>
              <a:gd name="connsiteY1" fmla="*/ 0 h 1602214"/>
              <a:gd name="connsiteX2" fmla="*/ 3600686 w 3600686"/>
              <a:gd name="connsiteY2" fmla="*/ 1602214 h 1602214"/>
              <a:gd name="connsiteX3" fmla="*/ 891670 w 3600686"/>
              <a:gd name="connsiteY3" fmla="*/ 1602214 h 1602214"/>
              <a:gd name="connsiteX4" fmla="*/ 0 w 3600686"/>
              <a:gd name="connsiteY4" fmla="*/ 0 h 1602214"/>
              <a:gd name="connsiteX0" fmla="*/ 0 w 3600686"/>
              <a:gd name="connsiteY0" fmla="*/ 0 h 1602214"/>
              <a:gd name="connsiteX1" fmla="*/ 2769414 w 3600686"/>
              <a:gd name="connsiteY1" fmla="*/ 0 h 1602214"/>
              <a:gd name="connsiteX2" fmla="*/ 3600686 w 3600686"/>
              <a:gd name="connsiteY2" fmla="*/ 1602214 h 1602214"/>
              <a:gd name="connsiteX3" fmla="*/ 1204048 w 3600686"/>
              <a:gd name="connsiteY3" fmla="*/ 1602214 h 1602214"/>
              <a:gd name="connsiteX4" fmla="*/ 0 w 3600686"/>
              <a:gd name="connsiteY4" fmla="*/ 0 h 1602214"/>
              <a:gd name="connsiteX0" fmla="*/ 0 w 3695759"/>
              <a:gd name="connsiteY0" fmla="*/ 0 h 1602214"/>
              <a:gd name="connsiteX1" fmla="*/ 2864487 w 3695759"/>
              <a:gd name="connsiteY1" fmla="*/ 0 h 1602214"/>
              <a:gd name="connsiteX2" fmla="*/ 3695759 w 3695759"/>
              <a:gd name="connsiteY2" fmla="*/ 1602214 h 1602214"/>
              <a:gd name="connsiteX3" fmla="*/ 1299121 w 3695759"/>
              <a:gd name="connsiteY3" fmla="*/ 1602214 h 1602214"/>
              <a:gd name="connsiteX4" fmla="*/ 0 w 3695759"/>
              <a:gd name="connsiteY4" fmla="*/ 0 h 1602214"/>
              <a:gd name="connsiteX0" fmla="*/ 0 w 3695759"/>
              <a:gd name="connsiteY0" fmla="*/ 0 h 1602214"/>
              <a:gd name="connsiteX1" fmla="*/ 2864487 w 3695759"/>
              <a:gd name="connsiteY1" fmla="*/ 0 h 1602214"/>
              <a:gd name="connsiteX2" fmla="*/ 3695759 w 3695759"/>
              <a:gd name="connsiteY2" fmla="*/ 1602214 h 1602214"/>
              <a:gd name="connsiteX3" fmla="*/ 1227816 w 3695759"/>
              <a:gd name="connsiteY3" fmla="*/ 1569462 h 1602214"/>
              <a:gd name="connsiteX4" fmla="*/ 0 w 3695759"/>
              <a:gd name="connsiteY4" fmla="*/ 0 h 1602214"/>
              <a:gd name="connsiteX0" fmla="*/ 0 w 3695759"/>
              <a:gd name="connsiteY0" fmla="*/ 0 h 1602216"/>
              <a:gd name="connsiteX1" fmla="*/ 2864487 w 3695759"/>
              <a:gd name="connsiteY1" fmla="*/ 0 h 1602216"/>
              <a:gd name="connsiteX2" fmla="*/ 3695759 w 3695759"/>
              <a:gd name="connsiteY2" fmla="*/ 1602214 h 1602216"/>
              <a:gd name="connsiteX3" fmla="*/ 1227816 w 3695759"/>
              <a:gd name="connsiteY3" fmla="*/ 1602216 h 1602216"/>
              <a:gd name="connsiteX4" fmla="*/ 0 w 3695759"/>
              <a:gd name="connsiteY4" fmla="*/ 0 h 1602216"/>
              <a:gd name="connsiteX0" fmla="*/ 0 w 3695759"/>
              <a:gd name="connsiteY0" fmla="*/ 0 h 1602216"/>
              <a:gd name="connsiteX1" fmla="*/ 2864487 w 3695759"/>
              <a:gd name="connsiteY1" fmla="*/ 0 h 1602216"/>
              <a:gd name="connsiteX2" fmla="*/ 3695759 w 3695759"/>
              <a:gd name="connsiteY2" fmla="*/ 1602214 h 1602216"/>
              <a:gd name="connsiteX3" fmla="*/ 1251584 w 3695759"/>
              <a:gd name="connsiteY3" fmla="*/ 1602216 h 1602216"/>
              <a:gd name="connsiteX4" fmla="*/ 0 w 3695759"/>
              <a:gd name="connsiteY4" fmla="*/ 0 h 1602216"/>
              <a:gd name="connsiteX0" fmla="*/ 0 w 3695759"/>
              <a:gd name="connsiteY0" fmla="*/ 0 h 1602216"/>
              <a:gd name="connsiteX1" fmla="*/ 2864487 w 3695759"/>
              <a:gd name="connsiteY1" fmla="*/ 0 h 1602216"/>
              <a:gd name="connsiteX2" fmla="*/ 3695759 w 3695759"/>
              <a:gd name="connsiteY2" fmla="*/ 1602214 h 1602216"/>
              <a:gd name="connsiteX3" fmla="*/ 1322889 w 3695759"/>
              <a:gd name="connsiteY3" fmla="*/ 1602216 h 1602216"/>
              <a:gd name="connsiteX4" fmla="*/ 0 w 3695759"/>
              <a:gd name="connsiteY4" fmla="*/ 0 h 1602216"/>
              <a:gd name="connsiteX0" fmla="*/ 0 w 3695759"/>
              <a:gd name="connsiteY0" fmla="*/ 0 h 1602216"/>
              <a:gd name="connsiteX1" fmla="*/ 2412894 w 3695759"/>
              <a:gd name="connsiteY1" fmla="*/ 0 h 1602216"/>
              <a:gd name="connsiteX2" fmla="*/ 3695759 w 3695759"/>
              <a:gd name="connsiteY2" fmla="*/ 1602214 h 1602216"/>
              <a:gd name="connsiteX3" fmla="*/ 1322889 w 3695759"/>
              <a:gd name="connsiteY3" fmla="*/ 1602216 h 1602216"/>
              <a:gd name="connsiteX4" fmla="*/ 0 w 3695759"/>
              <a:gd name="connsiteY4" fmla="*/ 0 h 1602216"/>
              <a:gd name="connsiteX0" fmla="*/ 0 w 3790830"/>
              <a:gd name="connsiteY0" fmla="*/ 0 h 1602216"/>
              <a:gd name="connsiteX1" fmla="*/ 2412894 w 3790830"/>
              <a:gd name="connsiteY1" fmla="*/ 0 h 1602216"/>
              <a:gd name="connsiteX2" fmla="*/ 3790830 w 3790830"/>
              <a:gd name="connsiteY2" fmla="*/ 1602214 h 1602216"/>
              <a:gd name="connsiteX3" fmla="*/ 1322889 w 3790830"/>
              <a:gd name="connsiteY3" fmla="*/ 1602216 h 1602216"/>
              <a:gd name="connsiteX4" fmla="*/ 0 w 3790830"/>
              <a:gd name="connsiteY4" fmla="*/ 0 h 16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0830" h="1602216">
                <a:moveTo>
                  <a:pt x="0" y="0"/>
                </a:moveTo>
                <a:lnTo>
                  <a:pt x="2412894" y="0"/>
                </a:lnTo>
                <a:lnTo>
                  <a:pt x="3790830" y="1602214"/>
                </a:lnTo>
                <a:lnTo>
                  <a:pt x="1322889" y="1602216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920004" y="6070669"/>
            <a:ext cx="533505" cy="52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235282" y="6070669"/>
            <a:ext cx="533505" cy="52891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592201" y="6070669"/>
            <a:ext cx="533505" cy="52891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0"/>
          <p:cNvSpPr/>
          <p:nvPr/>
        </p:nvSpPr>
        <p:spPr>
          <a:xfrm>
            <a:off x="3868488" y="5973012"/>
            <a:ext cx="1329677" cy="803745"/>
          </a:xfrm>
          <a:custGeom>
            <a:avLst/>
            <a:gdLst>
              <a:gd name="connsiteX0" fmla="*/ 0 w 3600686"/>
              <a:gd name="connsiteY0" fmla="*/ 0 h 1602214"/>
              <a:gd name="connsiteX1" fmla="*/ 3600686 w 3600686"/>
              <a:gd name="connsiteY1" fmla="*/ 0 h 1602214"/>
              <a:gd name="connsiteX2" fmla="*/ 3600686 w 3600686"/>
              <a:gd name="connsiteY2" fmla="*/ 1602214 h 1602214"/>
              <a:gd name="connsiteX3" fmla="*/ 0 w 3600686"/>
              <a:gd name="connsiteY3" fmla="*/ 1602214 h 1602214"/>
              <a:gd name="connsiteX4" fmla="*/ 0 w 3600686"/>
              <a:gd name="connsiteY4" fmla="*/ 0 h 1602214"/>
              <a:gd name="connsiteX0" fmla="*/ 0 w 3600686"/>
              <a:gd name="connsiteY0" fmla="*/ 0 h 1602214"/>
              <a:gd name="connsiteX1" fmla="*/ 2769414 w 3600686"/>
              <a:gd name="connsiteY1" fmla="*/ 0 h 1602214"/>
              <a:gd name="connsiteX2" fmla="*/ 3600686 w 3600686"/>
              <a:gd name="connsiteY2" fmla="*/ 1602214 h 1602214"/>
              <a:gd name="connsiteX3" fmla="*/ 0 w 3600686"/>
              <a:gd name="connsiteY3" fmla="*/ 1602214 h 1602214"/>
              <a:gd name="connsiteX4" fmla="*/ 0 w 3600686"/>
              <a:gd name="connsiteY4" fmla="*/ 0 h 1602214"/>
              <a:gd name="connsiteX0" fmla="*/ 0 w 3600686"/>
              <a:gd name="connsiteY0" fmla="*/ 0 h 1602214"/>
              <a:gd name="connsiteX1" fmla="*/ 2769414 w 3600686"/>
              <a:gd name="connsiteY1" fmla="*/ 0 h 1602214"/>
              <a:gd name="connsiteX2" fmla="*/ 3600686 w 3600686"/>
              <a:gd name="connsiteY2" fmla="*/ 1602214 h 1602214"/>
              <a:gd name="connsiteX3" fmla="*/ 891670 w 3600686"/>
              <a:gd name="connsiteY3" fmla="*/ 1602214 h 1602214"/>
              <a:gd name="connsiteX4" fmla="*/ 0 w 3600686"/>
              <a:gd name="connsiteY4" fmla="*/ 0 h 1602214"/>
              <a:gd name="connsiteX0" fmla="*/ 0 w 3600686"/>
              <a:gd name="connsiteY0" fmla="*/ 0 h 1602214"/>
              <a:gd name="connsiteX1" fmla="*/ 2769414 w 3600686"/>
              <a:gd name="connsiteY1" fmla="*/ 0 h 1602214"/>
              <a:gd name="connsiteX2" fmla="*/ 3600686 w 3600686"/>
              <a:gd name="connsiteY2" fmla="*/ 1602214 h 1602214"/>
              <a:gd name="connsiteX3" fmla="*/ 1204048 w 3600686"/>
              <a:gd name="connsiteY3" fmla="*/ 1602214 h 1602214"/>
              <a:gd name="connsiteX4" fmla="*/ 0 w 3600686"/>
              <a:gd name="connsiteY4" fmla="*/ 0 h 1602214"/>
              <a:gd name="connsiteX0" fmla="*/ 0 w 3695759"/>
              <a:gd name="connsiteY0" fmla="*/ 0 h 1602214"/>
              <a:gd name="connsiteX1" fmla="*/ 2864487 w 3695759"/>
              <a:gd name="connsiteY1" fmla="*/ 0 h 1602214"/>
              <a:gd name="connsiteX2" fmla="*/ 3695759 w 3695759"/>
              <a:gd name="connsiteY2" fmla="*/ 1602214 h 1602214"/>
              <a:gd name="connsiteX3" fmla="*/ 1299121 w 3695759"/>
              <a:gd name="connsiteY3" fmla="*/ 1602214 h 1602214"/>
              <a:gd name="connsiteX4" fmla="*/ 0 w 3695759"/>
              <a:gd name="connsiteY4" fmla="*/ 0 h 1602214"/>
              <a:gd name="connsiteX0" fmla="*/ 0 w 3695759"/>
              <a:gd name="connsiteY0" fmla="*/ 0 h 1602214"/>
              <a:gd name="connsiteX1" fmla="*/ 2864487 w 3695759"/>
              <a:gd name="connsiteY1" fmla="*/ 0 h 1602214"/>
              <a:gd name="connsiteX2" fmla="*/ 3695759 w 3695759"/>
              <a:gd name="connsiteY2" fmla="*/ 1602214 h 1602214"/>
              <a:gd name="connsiteX3" fmla="*/ 1227816 w 3695759"/>
              <a:gd name="connsiteY3" fmla="*/ 1569462 h 1602214"/>
              <a:gd name="connsiteX4" fmla="*/ 0 w 3695759"/>
              <a:gd name="connsiteY4" fmla="*/ 0 h 1602214"/>
              <a:gd name="connsiteX0" fmla="*/ 0 w 3695759"/>
              <a:gd name="connsiteY0" fmla="*/ 0 h 1602216"/>
              <a:gd name="connsiteX1" fmla="*/ 2864487 w 3695759"/>
              <a:gd name="connsiteY1" fmla="*/ 0 h 1602216"/>
              <a:gd name="connsiteX2" fmla="*/ 3695759 w 3695759"/>
              <a:gd name="connsiteY2" fmla="*/ 1602214 h 1602216"/>
              <a:gd name="connsiteX3" fmla="*/ 1227816 w 3695759"/>
              <a:gd name="connsiteY3" fmla="*/ 1602216 h 1602216"/>
              <a:gd name="connsiteX4" fmla="*/ 0 w 3695759"/>
              <a:gd name="connsiteY4" fmla="*/ 0 h 1602216"/>
              <a:gd name="connsiteX0" fmla="*/ 0 w 3695759"/>
              <a:gd name="connsiteY0" fmla="*/ 0 h 1602216"/>
              <a:gd name="connsiteX1" fmla="*/ 2864487 w 3695759"/>
              <a:gd name="connsiteY1" fmla="*/ 0 h 1602216"/>
              <a:gd name="connsiteX2" fmla="*/ 3695759 w 3695759"/>
              <a:gd name="connsiteY2" fmla="*/ 1602214 h 1602216"/>
              <a:gd name="connsiteX3" fmla="*/ 1251584 w 3695759"/>
              <a:gd name="connsiteY3" fmla="*/ 1602216 h 1602216"/>
              <a:gd name="connsiteX4" fmla="*/ 0 w 3695759"/>
              <a:gd name="connsiteY4" fmla="*/ 0 h 1602216"/>
              <a:gd name="connsiteX0" fmla="*/ 0 w 3695759"/>
              <a:gd name="connsiteY0" fmla="*/ 0 h 1602216"/>
              <a:gd name="connsiteX1" fmla="*/ 2864487 w 3695759"/>
              <a:gd name="connsiteY1" fmla="*/ 0 h 1602216"/>
              <a:gd name="connsiteX2" fmla="*/ 3695759 w 3695759"/>
              <a:gd name="connsiteY2" fmla="*/ 1602214 h 1602216"/>
              <a:gd name="connsiteX3" fmla="*/ 1322889 w 3695759"/>
              <a:gd name="connsiteY3" fmla="*/ 1602216 h 1602216"/>
              <a:gd name="connsiteX4" fmla="*/ 0 w 3695759"/>
              <a:gd name="connsiteY4" fmla="*/ 0 h 1602216"/>
              <a:gd name="connsiteX0" fmla="*/ 0 w 3695759"/>
              <a:gd name="connsiteY0" fmla="*/ 0 h 1602216"/>
              <a:gd name="connsiteX1" fmla="*/ 2412894 w 3695759"/>
              <a:gd name="connsiteY1" fmla="*/ 0 h 1602216"/>
              <a:gd name="connsiteX2" fmla="*/ 3695759 w 3695759"/>
              <a:gd name="connsiteY2" fmla="*/ 1602214 h 1602216"/>
              <a:gd name="connsiteX3" fmla="*/ 1322889 w 3695759"/>
              <a:gd name="connsiteY3" fmla="*/ 1602216 h 1602216"/>
              <a:gd name="connsiteX4" fmla="*/ 0 w 3695759"/>
              <a:gd name="connsiteY4" fmla="*/ 0 h 160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5759" h="1602216">
                <a:moveTo>
                  <a:pt x="0" y="0"/>
                </a:moveTo>
                <a:lnTo>
                  <a:pt x="2412894" y="0"/>
                </a:lnTo>
                <a:lnTo>
                  <a:pt x="3695759" y="1602214"/>
                </a:lnTo>
                <a:lnTo>
                  <a:pt x="1322889" y="1602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B6B18-ACB6-4087-9495-5DF8940A4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997D6-4724-435C-87FB-5095C453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459855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5891" y="5236494"/>
            <a:ext cx="77900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b="1" dirty="0"/>
              <a:t>8.  Maintenance Prevention</a:t>
            </a:r>
          </a:p>
          <a:p>
            <a:pPr marL="266700" fontAlgn="base"/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kumpulan</a:t>
            </a:r>
            <a:r>
              <a:rPr lang="en-US" sz="1600" dirty="0"/>
              <a:t> </a:t>
            </a:r>
            <a:r>
              <a:rPr lang="en-US" sz="1600" dirty="0" err="1"/>
              <a:t>pengalaman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kegiatan</a:t>
            </a:r>
            <a:r>
              <a:rPr lang="en-US" sz="1600" dirty="0"/>
              <a:t> </a:t>
            </a:r>
            <a:r>
              <a:rPr lang="en-US" sz="1600" dirty="0" err="1"/>
              <a:t>perbaikan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perawatan</a:t>
            </a:r>
            <a:r>
              <a:rPr lang="en-US" sz="1600" dirty="0"/>
              <a:t> </a:t>
            </a:r>
            <a:r>
              <a:rPr lang="en-US" sz="1600" dirty="0" err="1"/>
              <a:t>sebelumnya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memastikan</a:t>
            </a:r>
            <a:r>
              <a:rPr lang="en-US" sz="1600" dirty="0"/>
              <a:t> </a:t>
            </a:r>
            <a:r>
              <a:rPr lang="en-US" sz="1600" dirty="0" err="1"/>
              <a:t>mesin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mencapai</a:t>
            </a:r>
            <a:r>
              <a:rPr lang="en-US" sz="1600" dirty="0"/>
              <a:t> </a:t>
            </a:r>
            <a:r>
              <a:rPr lang="en-US" sz="1600" dirty="0" err="1"/>
              <a:t>kinerja</a:t>
            </a:r>
            <a:r>
              <a:rPr lang="en-US" sz="1600" dirty="0"/>
              <a:t> yang optimal. </a:t>
            </a:r>
            <a:r>
              <a:rPr lang="en-US" sz="1600" dirty="0" err="1"/>
              <a:t>Tujuan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pilar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agar </a:t>
            </a:r>
            <a:r>
              <a:rPr lang="en-US" sz="1600" dirty="0" err="1"/>
              <a:t>mesin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peralatan</a:t>
            </a:r>
            <a:r>
              <a:rPr lang="en-US" sz="1600" dirty="0"/>
              <a:t> produksi </a:t>
            </a:r>
            <a:r>
              <a:rPr lang="en-US" sz="1600" dirty="0" err="1"/>
              <a:t>baru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mencapai</a:t>
            </a:r>
            <a:r>
              <a:rPr lang="en-US" sz="1600" dirty="0"/>
              <a:t> </a:t>
            </a:r>
            <a:r>
              <a:rPr lang="en-US" sz="1600" dirty="0" err="1"/>
              <a:t>kinerja</a:t>
            </a:r>
            <a:r>
              <a:rPr lang="en-US" sz="1600" dirty="0"/>
              <a:t> yang optimal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waktu</a:t>
            </a:r>
            <a:r>
              <a:rPr lang="en-US" sz="1600" dirty="0"/>
              <a:t> yang </a:t>
            </a:r>
            <a:r>
              <a:rPr lang="en-US" sz="1600" dirty="0" err="1"/>
              <a:t>sesingkat-singkatnya</a:t>
            </a:r>
            <a:r>
              <a:rPr lang="en-US" sz="1600" dirty="0"/>
              <a:t>.</a:t>
            </a:r>
            <a:endParaRPr lang="en-US" sz="1600" b="0" i="0" dirty="0"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5891" y="659090"/>
            <a:ext cx="780510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b="1" dirty="0"/>
              <a:t>5</a:t>
            </a:r>
            <a:r>
              <a:rPr lang="en-US" sz="1600" b="1"/>
              <a:t>.  </a:t>
            </a:r>
            <a:r>
              <a:rPr lang="id-ID" sz="1600" b="1"/>
              <a:t>Training &amp; Education (Operation &amp; Maintenance skill)</a:t>
            </a:r>
            <a:endParaRPr lang="en-US" sz="1600" dirty="0"/>
          </a:p>
          <a:p>
            <a:pPr marL="266700" fontAlgn="base"/>
            <a:r>
              <a:rPr lang="en-US" sz="1600" dirty="0" err="1">
                <a:solidFill>
                  <a:srgbClr val="232629"/>
                </a:solidFill>
              </a:rPr>
              <a:t>Diperlukan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untuk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mengisi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kesenjangan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pengetahuan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saat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menerapkan</a:t>
            </a:r>
            <a:r>
              <a:rPr lang="en-US" sz="1600" dirty="0">
                <a:solidFill>
                  <a:srgbClr val="232629"/>
                </a:solidFill>
              </a:rPr>
              <a:t> TPM (Total Productive Maintenance).  </a:t>
            </a:r>
            <a:r>
              <a:rPr lang="en-US" sz="1600" dirty="0" err="1">
                <a:solidFill>
                  <a:srgbClr val="232629"/>
                </a:solidFill>
              </a:rPr>
              <a:t>Kurangnya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pengetahuan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terhadap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alat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atau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mesin</a:t>
            </a:r>
            <a:r>
              <a:rPr lang="en-US" sz="1600" dirty="0">
                <a:solidFill>
                  <a:srgbClr val="232629"/>
                </a:solidFill>
              </a:rPr>
              <a:t> yang </a:t>
            </a:r>
            <a:r>
              <a:rPr lang="en-US" sz="1600" dirty="0" err="1">
                <a:solidFill>
                  <a:srgbClr val="232629"/>
                </a:solidFill>
              </a:rPr>
              <a:t>dipakainya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dapat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menimbulkan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kerusakan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pada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peralatan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tersebut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dan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menyebabkan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rendahnya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produktivitas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kerja</a:t>
            </a:r>
            <a:r>
              <a:rPr lang="en-US" sz="1600" dirty="0">
                <a:solidFill>
                  <a:srgbClr val="232629"/>
                </a:solidFill>
              </a:rPr>
              <a:t> yang </a:t>
            </a:r>
            <a:r>
              <a:rPr lang="en-US" sz="1600" dirty="0" err="1">
                <a:solidFill>
                  <a:srgbClr val="232629"/>
                </a:solidFill>
              </a:rPr>
              <a:t>akhirnya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merugikan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perusahaan</a:t>
            </a:r>
            <a:r>
              <a:rPr lang="en-US" sz="1600" dirty="0">
                <a:solidFill>
                  <a:srgbClr val="232629"/>
                </a:solidFill>
              </a:rPr>
              <a:t>.</a:t>
            </a:r>
            <a:endParaRPr lang="en-US" sz="1600" b="0" i="0" dirty="0">
              <a:solidFill>
                <a:srgbClr val="232629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65891" y="2239402"/>
            <a:ext cx="74177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b="1" dirty="0"/>
              <a:t>6.   Safety, Health and Environment (</a:t>
            </a:r>
            <a:r>
              <a:rPr lang="en-US" sz="1600" b="1" dirty="0" err="1"/>
              <a:t>Keselamatan</a:t>
            </a:r>
            <a:r>
              <a:rPr lang="en-US" sz="1600" b="1" dirty="0"/>
              <a:t>, </a:t>
            </a:r>
            <a:r>
              <a:rPr lang="en-US" sz="1600" b="1" dirty="0" err="1"/>
              <a:t>Kesehatan</a:t>
            </a:r>
            <a:r>
              <a:rPr lang="en-US" sz="1600" b="1" dirty="0"/>
              <a:t> </a:t>
            </a:r>
            <a:r>
              <a:rPr lang="en-US" sz="1600" b="1" dirty="0" err="1"/>
              <a:t>dan</a:t>
            </a:r>
            <a:r>
              <a:rPr lang="en-US" sz="1600" b="1" dirty="0"/>
              <a:t> </a:t>
            </a:r>
            <a:r>
              <a:rPr lang="en-US" sz="1600" b="1" dirty="0" err="1"/>
              <a:t>Lingkungan</a:t>
            </a:r>
            <a:r>
              <a:rPr lang="en-US" sz="1600" b="1" dirty="0"/>
              <a:t>)</a:t>
            </a:r>
            <a:endParaRPr lang="en-US" sz="1600" dirty="0"/>
          </a:p>
          <a:p>
            <a:pPr marL="266700" fontAlgn="base"/>
            <a:r>
              <a:rPr lang="en-US" sz="1600" dirty="0"/>
              <a:t>Para </a:t>
            </a:r>
            <a:r>
              <a:rPr lang="en-US" sz="1600" dirty="0" err="1"/>
              <a:t>Pekerja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bekerja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mampu</a:t>
            </a:r>
            <a:r>
              <a:rPr lang="en-US" sz="1600" dirty="0"/>
              <a:t> </a:t>
            </a:r>
            <a:r>
              <a:rPr lang="en-US" sz="1600" dirty="0" err="1"/>
              <a:t>menjalankan</a:t>
            </a:r>
            <a:r>
              <a:rPr lang="en-US" sz="1600" dirty="0"/>
              <a:t> </a:t>
            </a:r>
            <a:r>
              <a:rPr lang="en-US" sz="1600" dirty="0" err="1"/>
              <a:t>fungsinya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lingkungan</a:t>
            </a:r>
            <a:r>
              <a:rPr lang="en-US" sz="1600" dirty="0"/>
              <a:t> yang </a:t>
            </a:r>
            <a:r>
              <a:rPr lang="en-US" sz="1600" dirty="0" err="1"/>
              <a:t>aman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sehat</a:t>
            </a:r>
            <a:r>
              <a:rPr lang="en-US" sz="1600" dirty="0"/>
              <a:t>.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Pilar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, Perusahaan </a:t>
            </a:r>
            <a:r>
              <a:rPr lang="en-US" sz="1600" dirty="0" err="1"/>
              <a:t>diwajibkan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menyediakan</a:t>
            </a:r>
            <a:r>
              <a:rPr lang="en-US" sz="1600" dirty="0"/>
              <a:t> </a:t>
            </a:r>
            <a:r>
              <a:rPr lang="en-US" sz="1600" dirty="0" err="1"/>
              <a:t>Lingkungan</a:t>
            </a:r>
            <a:r>
              <a:rPr lang="en-US" sz="1600" dirty="0"/>
              <a:t> yang </a:t>
            </a:r>
            <a:r>
              <a:rPr lang="en-US" sz="1600" dirty="0" err="1"/>
              <a:t>aman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sehat</a:t>
            </a:r>
            <a:r>
              <a:rPr lang="en-US" sz="1600" dirty="0"/>
              <a:t> </a:t>
            </a:r>
            <a:r>
              <a:rPr lang="en-US" sz="1600" dirty="0" err="1"/>
              <a:t>serta</a:t>
            </a:r>
            <a:r>
              <a:rPr lang="en-US" sz="1600" dirty="0"/>
              <a:t> </a:t>
            </a:r>
            <a:r>
              <a:rPr lang="en-US" sz="1600" dirty="0" err="1"/>
              <a:t>bebas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berbahaya</a:t>
            </a:r>
            <a:r>
              <a:rPr lang="en-US" sz="1600" dirty="0"/>
              <a:t>. </a:t>
            </a:r>
            <a:r>
              <a:rPr lang="en-US" sz="1600" dirty="0" err="1"/>
              <a:t>Tujuan</a:t>
            </a:r>
            <a:r>
              <a:rPr lang="en-US" sz="1600" dirty="0"/>
              <a:t> </a:t>
            </a:r>
            <a:r>
              <a:rPr lang="en-US" sz="1600" dirty="0" err="1"/>
              <a:t>Pilar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mencapai</a:t>
            </a:r>
            <a:r>
              <a:rPr lang="en-US" sz="1600" dirty="0"/>
              <a:t> target </a:t>
            </a:r>
            <a:r>
              <a:rPr lang="en-US" sz="1600" dirty="0" err="1"/>
              <a:t>Tempat</a:t>
            </a:r>
            <a:r>
              <a:rPr lang="en-US" sz="1600" dirty="0"/>
              <a:t> </a:t>
            </a:r>
            <a:r>
              <a:rPr lang="en-US" sz="1600" dirty="0" err="1"/>
              <a:t>kerja</a:t>
            </a:r>
            <a:r>
              <a:rPr lang="en-US" sz="1600" dirty="0"/>
              <a:t> yang “Accident Free” (</a:t>
            </a:r>
            <a:r>
              <a:rPr lang="en-US" sz="1600" dirty="0" err="1"/>
              <a:t>Tempat</a:t>
            </a:r>
            <a:r>
              <a:rPr lang="en-US" sz="1600" dirty="0"/>
              <a:t> </a:t>
            </a:r>
            <a:r>
              <a:rPr lang="en-US" sz="1600" dirty="0" err="1"/>
              <a:t>Kerja</a:t>
            </a:r>
            <a:r>
              <a:rPr lang="en-US" sz="1600" dirty="0"/>
              <a:t> yang </a:t>
            </a:r>
            <a:r>
              <a:rPr lang="en-US" sz="1600" dirty="0" err="1"/>
              <a:t>bebas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segala</a:t>
            </a:r>
            <a:r>
              <a:rPr lang="en-US" sz="1600" dirty="0"/>
              <a:t> </a:t>
            </a:r>
            <a:r>
              <a:rPr lang="en-US" sz="1600" dirty="0" err="1"/>
              <a:t>kecelakaan</a:t>
            </a:r>
            <a:r>
              <a:rPr lang="en-US" sz="1600" dirty="0"/>
              <a:t>).</a:t>
            </a:r>
            <a:endParaRPr lang="en-US" sz="1600" b="0" i="0" dirty="0"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65891" y="4023967"/>
            <a:ext cx="817810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fontAlgn="base"/>
            <a:r>
              <a:rPr lang="en-US" sz="1600" b="1" dirty="0"/>
              <a:t>7.  Office TPM (TPM </a:t>
            </a:r>
            <a:r>
              <a:rPr lang="en-US" sz="1600" b="1" dirty="0" err="1"/>
              <a:t>dalam</a:t>
            </a:r>
            <a:r>
              <a:rPr lang="en-US" sz="1600" b="1" dirty="0"/>
              <a:t> </a:t>
            </a:r>
            <a:r>
              <a:rPr lang="en-US" sz="1600" b="1" dirty="0" err="1"/>
              <a:t>Administrasi</a:t>
            </a:r>
            <a:r>
              <a:rPr lang="en-US" sz="1600" b="1" dirty="0"/>
              <a:t>)</a:t>
            </a:r>
            <a:endParaRPr lang="en-US" sz="1600" dirty="0"/>
          </a:p>
          <a:p>
            <a:pPr marL="266700" fontAlgn="base"/>
            <a:r>
              <a:rPr lang="en-US" sz="1600" dirty="0" err="1"/>
              <a:t>Menyebarkan</a:t>
            </a:r>
            <a:r>
              <a:rPr lang="en-US" sz="1600" dirty="0"/>
              <a:t> </a:t>
            </a:r>
            <a:r>
              <a:rPr lang="en-US" sz="1600" dirty="0" err="1"/>
              <a:t>konsep</a:t>
            </a:r>
            <a:r>
              <a:rPr lang="en-US" sz="1600" dirty="0"/>
              <a:t> TPM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fungsi</a:t>
            </a:r>
            <a:r>
              <a:rPr lang="en-US" sz="1600" dirty="0"/>
              <a:t> </a:t>
            </a:r>
            <a:r>
              <a:rPr lang="en-US" sz="1600" dirty="0" err="1"/>
              <a:t>administrasi</a:t>
            </a:r>
            <a:r>
              <a:rPr lang="en-US" sz="1600" dirty="0"/>
              <a:t>. </a:t>
            </a:r>
            <a:r>
              <a:rPr lang="en-US" sz="1600" dirty="0" err="1"/>
              <a:t>Tujuan</a:t>
            </a:r>
            <a:r>
              <a:rPr lang="en-US" sz="1600" dirty="0"/>
              <a:t> </a:t>
            </a:r>
            <a:r>
              <a:rPr lang="en-US" sz="1600" dirty="0" err="1"/>
              <a:t>pilar</a:t>
            </a:r>
            <a:r>
              <a:rPr lang="en-US" sz="1600" dirty="0"/>
              <a:t> TPM in </a:t>
            </a:r>
            <a:r>
              <a:rPr lang="en-US" sz="1600" dirty="0" err="1"/>
              <a:t>Administrasi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agar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pihak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organisasi</a:t>
            </a:r>
            <a:r>
              <a:rPr lang="en-US" sz="1600" dirty="0"/>
              <a:t> (</a:t>
            </a:r>
            <a:r>
              <a:rPr lang="en-US" sz="1600" dirty="0" err="1"/>
              <a:t>perusahaan</a:t>
            </a:r>
            <a:r>
              <a:rPr lang="en-US" sz="1600" dirty="0"/>
              <a:t>)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konsep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persepsi</a:t>
            </a:r>
            <a:r>
              <a:rPr lang="en-US" sz="1600" dirty="0"/>
              <a:t> yang </a:t>
            </a:r>
            <a:r>
              <a:rPr lang="en-US" sz="1600" dirty="0" err="1"/>
              <a:t>sama</a:t>
            </a:r>
            <a:r>
              <a:rPr lang="en-US" sz="1600" dirty="0"/>
              <a:t> </a:t>
            </a:r>
            <a:r>
              <a:rPr lang="en-US" sz="1600" dirty="0" err="1"/>
              <a:t>termasuk</a:t>
            </a:r>
            <a:r>
              <a:rPr lang="en-US" sz="1600" dirty="0"/>
              <a:t> </a:t>
            </a:r>
            <a:r>
              <a:rPr lang="en-US" sz="1600" dirty="0" err="1"/>
              <a:t>bagian</a:t>
            </a:r>
            <a:r>
              <a:rPr lang="en-US" sz="1600" dirty="0"/>
              <a:t> </a:t>
            </a:r>
            <a:r>
              <a:rPr lang="en-US" sz="1600" dirty="0" err="1"/>
              <a:t>pembelian</a:t>
            </a:r>
            <a:r>
              <a:rPr lang="en-US" sz="1600" dirty="0"/>
              <a:t>, </a:t>
            </a:r>
            <a:r>
              <a:rPr lang="en-US" sz="1600" dirty="0" err="1"/>
              <a:t>perencanaan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r>
              <a:rPr lang="en-US" sz="1600" dirty="0"/>
              <a:t>.</a:t>
            </a:r>
            <a:endParaRPr lang="en-US" sz="1600" b="0" i="0" dirty="0">
              <a:effectLst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6494" y="632200"/>
            <a:ext cx="613962" cy="396820"/>
            <a:chOff x="173457" y="1177393"/>
            <a:chExt cx="613962" cy="396820"/>
          </a:xfrm>
        </p:grpSpPr>
        <p:sp>
          <p:nvSpPr>
            <p:cNvPr id="14" name="Pentagon 13"/>
            <p:cNvSpPr/>
            <p:nvPr/>
          </p:nvSpPr>
          <p:spPr>
            <a:xfrm>
              <a:off x="351929" y="1177393"/>
              <a:ext cx="435490" cy="396820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73457" y="1217487"/>
              <a:ext cx="292560" cy="3166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17438" y="5202577"/>
            <a:ext cx="613962" cy="396820"/>
            <a:chOff x="173457" y="1177393"/>
            <a:chExt cx="613962" cy="396820"/>
          </a:xfrm>
        </p:grpSpPr>
        <p:sp>
          <p:nvSpPr>
            <p:cNvPr id="24" name="Pentagon 23"/>
            <p:cNvSpPr/>
            <p:nvPr/>
          </p:nvSpPr>
          <p:spPr>
            <a:xfrm>
              <a:off x="351929" y="1177393"/>
              <a:ext cx="435490" cy="396820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73457" y="1217487"/>
              <a:ext cx="292560" cy="3166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6616930" y="0"/>
            <a:ext cx="2527069" cy="482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15" idx="4"/>
            <a:endCxn id="25" idx="0"/>
          </p:cNvCxnSpPr>
          <p:nvPr/>
        </p:nvCxnSpPr>
        <p:spPr>
          <a:xfrm flipH="1">
            <a:off x="363718" y="988925"/>
            <a:ext cx="9056" cy="4253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233093" y="2239402"/>
            <a:ext cx="613962" cy="396820"/>
            <a:chOff x="173457" y="1177393"/>
            <a:chExt cx="613962" cy="396820"/>
          </a:xfrm>
        </p:grpSpPr>
        <p:sp>
          <p:nvSpPr>
            <p:cNvPr id="18" name="Pentagon 17"/>
            <p:cNvSpPr/>
            <p:nvPr/>
          </p:nvSpPr>
          <p:spPr>
            <a:xfrm>
              <a:off x="351929" y="1177393"/>
              <a:ext cx="435490" cy="396820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73457" y="1217487"/>
              <a:ext cx="292560" cy="3166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15984" y="4009550"/>
            <a:ext cx="613962" cy="396820"/>
            <a:chOff x="173457" y="1177393"/>
            <a:chExt cx="613962" cy="396820"/>
          </a:xfrm>
        </p:grpSpPr>
        <p:sp>
          <p:nvSpPr>
            <p:cNvPr id="21" name="Pentagon 20"/>
            <p:cNvSpPr/>
            <p:nvPr/>
          </p:nvSpPr>
          <p:spPr>
            <a:xfrm>
              <a:off x="351929" y="1177393"/>
              <a:ext cx="435490" cy="396820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73457" y="1217487"/>
              <a:ext cx="292560" cy="3166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1AD64-AB42-4B85-B15A-82E8BF8A5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31B2-57BC-47CB-92CF-7F3E81F7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629352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36" y="2185571"/>
            <a:ext cx="45719" cy="43374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3" name="Rectangle 42"/>
          <p:cNvSpPr/>
          <p:nvPr/>
        </p:nvSpPr>
        <p:spPr>
          <a:xfrm>
            <a:off x="1321681" y="2472793"/>
            <a:ext cx="954499" cy="10971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  <a:tabLst>
                <a:tab pos="165100" algn="l"/>
                <a:tab pos="215900" algn="l"/>
              </a:tabLst>
            </a:pPr>
            <a:r>
              <a:rPr lang="en-US" altLang="zh-CN" sz="1100" b="1" dirty="0">
                <a:solidFill>
                  <a:schemeClr val="tx1"/>
                </a:solidFill>
                <a:cs typeface="Times New Roman" pitchFamily="18" charset="0"/>
              </a:rPr>
              <a:t>Planned</a:t>
            </a:r>
          </a:p>
          <a:p>
            <a:pPr algn="ctr">
              <a:lnSpc>
                <a:spcPts val="1400"/>
              </a:lnSpc>
              <a:tabLst>
                <a:tab pos="165100" algn="l"/>
                <a:tab pos="215900" algn="l"/>
              </a:tabLst>
            </a:pPr>
            <a:r>
              <a:rPr lang="en-US" altLang="zh-CN" sz="1100" b="1" dirty="0" err="1">
                <a:solidFill>
                  <a:schemeClr val="tx1"/>
                </a:solidFill>
                <a:cs typeface="Times New Roman" pitchFamily="18" charset="0"/>
              </a:rPr>
              <a:t>MaintenanceSystem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411037" y="2472793"/>
            <a:ext cx="1081341" cy="10971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altLang="zh-CN" sz="1200" b="1">
                <a:solidFill>
                  <a:schemeClr val="tx1"/>
                </a:solidFill>
                <a:cs typeface="Times New Roman" pitchFamily="18" charset="0"/>
              </a:rPr>
              <a:t>Focused Improvement(</a:t>
            </a:r>
            <a:r>
              <a:rPr lang="en-US" altLang="zh-CN" sz="1200" b="1">
                <a:solidFill>
                  <a:schemeClr val="tx1"/>
                </a:solidFill>
                <a:cs typeface="Times New Roman" pitchFamily="18" charset="0"/>
              </a:rPr>
              <a:t>Kobetsu Kaizen</a:t>
            </a:r>
            <a:r>
              <a:rPr lang="id-ID" altLang="zh-CN" sz="1200" b="1">
                <a:solidFill>
                  <a:schemeClr val="tx1"/>
                </a:solidFill>
                <a:cs typeface="Times New Roman" pitchFamily="18" charset="0"/>
              </a:rPr>
              <a:t>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01099" y="2472793"/>
            <a:ext cx="985725" cy="10971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100"/>
              </a:lnSpc>
            </a:pPr>
            <a:r>
              <a:rPr lang="en-US" altLang="zh-CN" sz="1100" b="1" dirty="0">
                <a:solidFill>
                  <a:schemeClr val="tx1"/>
                </a:solidFill>
                <a:cs typeface="Times New Roman" pitchFamily="18" charset="0"/>
              </a:rPr>
              <a:t>Autonomous</a:t>
            </a:r>
          </a:p>
          <a:p>
            <a:pPr>
              <a:lnSpc>
                <a:spcPts val="1400"/>
              </a:lnSpc>
            </a:pPr>
            <a:r>
              <a:rPr lang="en-US" altLang="zh-CN" sz="1100" b="1" dirty="0">
                <a:solidFill>
                  <a:schemeClr val="tx1"/>
                </a:solidFill>
                <a:cs typeface="Times New Roman" pitchFamily="18" charset="0"/>
              </a:rPr>
              <a:t>Maintenance</a:t>
            </a:r>
          </a:p>
          <a:p>
            <a:pPr>
              <a:lnSpc>
                <a:spcPts val="1400"/>
              </a:lnSpc>
            </a:pPr>
            <a:r>
              <a:rPr lang="en-US" altLang="zh-CN" sz="1100" b="1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en-US" altLang="zh-CN" sz="1100" b="1" dirty="0" err="1">
                <a:solidFill>
                  <a:schemeClr val="tx1"/>
                </a:solidFill>
                <a:cs typeface="Times New Roman" pitchFamily="18" charset="0"/>
              </a:rPr>
              <a:t>Jishu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1100" b="1" dirty="0" err="1">
                <a:solidFill>
                  <a:schemeClr val="tx1"/>
                </a:solidFill>
                <a:cs typeface="Times New Roman" pitchFamily="18" charset="0"/>
              </a:rPr>
              <a:t>Hozen</a:t>
            </a:r>
            <a:r>
              <a:rPr lang="en-US" altLang="zh-CN" sz="1100" b="1" dirty="0">
                <a:solidFill>
                  <a:schemeClr val="tx1"/>
                </a:solidFill>
                <a:cs typeface="Times New Roman" pitchFamily="18" charset="0"/>
              </a:rPr>
              <a:t>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613936" y="2472793"/>
            <a:ext cx="852558" cy="11252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138" indent="-84138">
              <a:lnSpc>
                <a:spcPts val="900"/>
              </a:lnSpc>
              <a:buFont typeface="Arial" panose="020B0604020202020204" pitchFamily="34" charset="0"/>
              <a:buChar char="•"/>
              <a:tabLst>
                <a:tab pos="50800" algn="l"/>
                <a:tab pos="63500" algn="l"/>
                <a:tab pos="84138" algn="l"/>
              </a:tabLst>
            </a:pPr>
            <a:r>
              <a:rPr lang="en-US" altLang="zh-CN" sz="1100" b="1" dirty="0">
                <a:solidFill>
                  <a:srgbClr val="FFFFFF"/>
                </a:solidFill>
                <a:cs typeface="Times New Roman" pitchFamily="18" charset="0"/>
              </a:rPr>
              <a:t>Skill</a:t>
            </a:r>
            <a:r>
              <a:rPr lang="en-US" altLang="zh-CN" sz="1100" dirty="0">
                <a:solidFill>
                  <a:prstClr val="white"/>
                </a:solidFill>
                <a:cs typeface="Times New Roman" pitchFamily="18" charset="0"/>
              </a:rPr>
              <a:t> </a:t>
            </a:r>
            <a:r>
              <a:rPr lang="en-US" altLang="zh-CN" sz="1100" b="1" dirty="0">
                <a:solidFill>
                  <a:srgbClr val="FFFFFF"/>
                </a:solidFill>
                <a:cs typeface="Times New Roman" pitchFamily="18" charset="0"/>
              </a:rPr>
              <a:t>Training Program </a:t>
            </a:r>
            <a:r>
              <a:rPr lang="en-US" altLang="zh-CN" sz="1100" b="1" dirty="0" err="1">
                <a:solidFill>
                  <a:srgbClr val="FFFFFF"/>
                </a:solidFill>
                <a:cs typeface="Times New Roman" pitchFamily="18" charset="0"/>
              </a:rPr>
              <a:t>untuk</a:t>
            </a:r>
            <a:r>
              <a:rPr lang="en-US" altLang="zh-CN" sz="1100" b="1" dirty="0">
                <a:solidFill>
                  <a:srgbClr val="FFFFFF"/>
                </a:solidFill>
                <a:cs typeface="Times New Roman" pitchFamily="18" charset="0"/>
              </a:rPr>
              <a:t>  Operator</a:t>
            </a:r>
            <a:r>
              <a:rPr lang="en-US" altLang="zh-CN" sz="1100" dirty="0">
                <a:solidFill>
                  <a:prstClr val="white"/>
                </a:solidFill>
                <a:cs typeface="Times New Roman" pitchFamily="18" charset="0"/>
              </a:rPr>
              <a:t>  &amp; </a:t>
            </a:r>
            <a:r>
              <a:rPr lang="en-US" altLang="zh-CN" sz="1100" b="1" dirty="0">
                <a:solidFill>
                  <a:srgbClr val="FFFFFF"/>
                </a:solidFill>
                <a:cs typeface="Times New Roman" pitchFamily="18" charset="0"/>
              </a:rPr>
              <a:t>Maintenance Men</a:t>
            </a: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846134" y="2472793"/>
            <a:ext cx="1155519" cy="10971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000"/>
              </a:lnSpc>
              <a:tabLst>
                <a:tab pos="88900" algn="l"/>
                <a:tab pos="139700" algn="l"/>
              </a:tabLst>
            </a:pPr>
            <a:r>
              <a:rPr lang="en-US" altLang="zh-CN" sz="1200" b="1" dirty="0">
                <a:solidFill>
                  <a:schemeClr val="tx1"/>
                </a:solidFill>
                <a:cs typeface="Times New Roman" pitchFamily="18" charset="0"/>
              </a:rPr>
              <a:t>Maintenance Prevention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35058" y="2472793"/>
            <a:ext cx="887717" cy="10971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  <a:tabLst>
                <a:tab pos="203200" algn="l"/>
              </a:tabLst>
            </a:pPr>
            <a:r>
              <a:rPr lang="en-US" altLang="zh-CN" sz="1100" b="1" dirty="0">
                <a:solidFill>
                  <a:schemeClr val="tx1"/>
                </a:solidFill>
                <a:cs typeface="Times New Roman" pitchFamily="18" charset="0"/>
              </a:rPr>
              <a:t>Quality</a:t>
            </a:r>
          </a:p>
          <a:p>
            <a:pPr algn="ctr">
              <a:lnSpc>
                <a:spcPts val="1400"/>
              </a:lnSpc>
              <a:tabLst>
                <a:tab pos="203200" algn="l"/>
              </a:tabLst>
            </a:pPr>
            <a:r>
              <a:rPr lang="en-US" altLang="zh-CN" sz="1100" b="1">
                <a:solidFill>
                  <a:schemeClr val="tx1"/>
                </a:solidFill>
                <a:cs typeface="Times New Roman" pitchFamily="18" charset="0"/>
              </a:rPr>
              <a:t>Mainte</a:t>
            </a:r>
            <a:r>
              <a:rPr lang="id-ID" altLang="zh-CN" sz="1100" b="1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1100" b="1">
                <a:solidFill>
                  <a:schemeClr val="tx1"/>
                </a:solidFill>
                <a:cs typeface="Times New Roman" pitchFamily="18" charset="0"/>
              </a:rPr>
              <a:t>nance</a:t>
            </a:r>
            <a:endParaRPr lang="en-US" altLang="zh-CN" sz="1100" b="1" dirty="0">
              <a:solidFill>
                <a:schemeClr val="tx1"/>
              </a:solidFill>
              <a:cs typeface="Times New Roman" pitchFamily="18" charset="0"/>
            </a:endParaRPr>
          </a:p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804314" y="2472793"/>
            <a:ext cx="906962" cy="10971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  <a:tabLst>
                <a:tab pos="114300" algn="l"/>
                <a:tab pos="152400" algn="l"/>
              </a:tabLst>
            </a:pPr>
            <a:r>
              <a:rPr lang="en-US" altLang="zh-CN" sz="1100" b="1" dirty="0">
                <a:solidFill>
                  <a:schemeClr val="tx1"/>
                </a:solidFill>
                <a:cs typeface="Times New Roman" pitchFamily="18" charset="0"/>
              </a:rPr>
              <a:t>TPM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1100" b="1" dirty="0">
                <a:solidFill>
                  <a:schemeClr val="tx1"/>
                </a:solidFill>
                <a:cs typeface="Times New Roman" pitchFamily="18" charset="0"/>
              </a:rPr>
              <a:t>in</a:t>
            </a:r>
          </a:p>
          <a:p>
            <a:pPr algn="ctr">
              <a:lnSpc>
                <a:spcPts val="1400"/>
              </a:lnSpc>
              <a:tabLst>
                <a:tab pos="114300" algn="l"/>
                <a:tab pos="152400" algn="l"/>
              </a:tabLst>
            </a:pPr>
            <a:r>
              <a:rPr lang="en-US" altLang="zh-CN" sz="1100" b="1" dirty="0">
                <a:solidFill>
                  <a:schemeClr val="tx1"/>
                </a:solidFill>
                <a:cs typeface="Times New Roman" pitchFamily="18" charset="0"/>
              </a:rPr>
              <a:t>Office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601351" y="2472793"/>
            <a:ext cx="1068106" cy="10971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100"/>
              </a:lnSpc>
              <a:tabLst>
                <a:tab pos="76200" algn="l"/>
                <a:tab pos="165100" algn="l"/>
                <a:tab pos="177800" algn="l"/>
              </a:tabLst>
            </a:pPr>
            <a:r>
              <a:rPr lang="en-US" altLang="zh-CN" sz="1100" b="1" dirty="0">
                <a:solidFill>
                  <a:schemeClr val="tx1"/>
                </a:solidFill>
                <a:cs typeface="Times New Roman" pitchFamily="18" charset="0"/>
              </a:rPr>
              <a:t>System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1100" b="1" dirty="0">
                <a:solidFill>
                  <a:schemeClr val="tx1"/>
                </a:solidFill>
                <a:cs typeface="Times New Roman" pitchFamily="18" charset="0"/>
              </a:rPr>
              <a:t>for</a:t>
            </a:r>
          </a:p>
          <a:p>
            <a:pPr algn="ctr">
              <a:lnSpc>
                <a:spcPts val="1400"/>
              </a:lnSpc>
              <a:tabLst>
                <a:tab pos="76200" algn="l"/>
                <a:tab pos="165100" algn="l"/>
                <a:tab pos="177800" algn="l"/>
              </a:tabLst>
            </a:pPr>
            <a:r>
              <a:rPr lang="en-US" altLang="zh-CN" sz="1100" b="1" dirty="0">
                <a:solidFill>
                  <a:schemeClr val="tx1"/>
                </a:solidFill>
                <a:cs typeface="Times New Roman" pitchFamily="18" charset="0"/>
              </a:rPr>
              <a:t>Safety/Health&amp;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1100" b="1" dirty="0">
                <a:solidFill>
                  <a:schemeClr val="tx1"/>
                </a:solidFill>
                <a:cs typeface="Times New Roman" pitchFamily="18" charset="0"/>
              </a:rPr>
              <a:t>Good Working</a:t>
            </a:r>
          </a:p>
          <a:p>
            <a:pPr algn="ctr">
              <a:lnSpc>
                <a:spcPts val="1400"/>
              </a:lnSpc>
              <a:tabLst>
                <a:tab pos="76200" algn="l"/>
                <a:tab pos="165100" algn="l"/>
                <a:tab pos="177800" algn="l"/>
              </a:tabLst>
            </a:pPr>
            <a:r>
              <a:rPr lang="en-US" altLang="zh-CN" sz="1100" b="1" dirty="0">
                <a:solidFill>
                  <a:schemeClr val="tx1"/>
                </a:solidFill>
                <a:cs typeface="Times New Roman" pitchFamily="18" charset="0"/>
              </a:rPr>
              <a:t>Environment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41483" y="3859613"/>
            <a:ext cx="1155519" cy="1328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138" indent="-84138">
              <a:lnSpc>
                <a:spcPts val="900"/>
              </a:lnSpc>
              <a:buFont typeface="Arial" panose="020B0604020202020204" pitchFamily="34" charset="0"/>
              <a:buChar char="•"/>
            </a:pP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Mesin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yang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handal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,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mudah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dijalankan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dan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mudah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dirawat</a:t>
            </a:r>
            <a:endParaRPr lang="en-US" altLang="zh-CN" sz="1100" dirty="0">
              <a:solidFill>
                <a:schemeClr val="tx1"/>
              </a:solidFill>
            </a:endParaRPr>
          </a:p>
          <a:p>
            <a:pPr marL="84138" indent="-84138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Operasi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yang 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Stabil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Setelah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instalasi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812835" y="3859613"/>
            <a:ext cx="910133" cy="1328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900"/>
              </a:lnSpc>
            </a:pP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Mensupport</a:t>
            </a:r>
            <a:endParaRPr lang="en-US" altLang="zh-CN" sz="1100" dirty="0">
              <a:solidFill>
                <a:schemeClr val="tx1"/>
              </a:solidFill>
              <a:cs typeface="Times New Roman" pitchFamily="18" charset="0"/>
            </a:endParaRPr>
          </a:p>
          <a:p>
            <a:pPr>
              <a:lnSpc>
                <a:spcPts val="900"/>
              </a:lnSpc>
            </a:pP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Kegiatan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TPM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Kegiatan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Perawatan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601351" y="3859613"/>
            <a:ext cx="1046122" cy="1328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138" indent="-84138">
              <a:lnSpc>
                <a:spcPts val="900"/>
              </a:lnSpc>
            </a:pP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• Zero  Accident</a:t>
            </a:r>
          </a:p>
          <a:p>
            <a:pPr marL="84138" indent="-84138">
              <a:lnSpc>
                <a:spcPts val="1000"/>
              </a:lnSpc>
            </a:pPr>
            <a:endParaRPr lang="en-US" altLang="zh-CN" sz="1100" dirty="0">
              <a:solidFill>
                <a:schemeClr val="tx1"/>
              </a:solidFill>
            </a:endParaRPr>
          </a:p>
          <a:p>
            <a:pPr marL="84138" indent="-84138">
              <a:lnSpc>
                <a:spcPts val="1400"/>
              </a:lnSpc>
            </a:pP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• Zero Pollution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411037" y="5454382"/>
            <a:ext cx="1081341" cy="806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900"/>
              </a:lnSpc>
              <a:tabLst>
                <a:tab pos="25400" algn="l"/>
              </a:tabLst>
            </a:pPr>
            <a:r>
              <a:rPr lang="en-US" altLang="zh-CN" sz="1200" dirty="0">
                <a:solidFill>
                  <a:schemeClr val="tx1"/>
                </a:solidFill>
                <a:cs typeface="Times New Roman" pitchFamily="18" charset="0"/>
              </a:rPr>
              <a:t>Tim Produksi</a:t>
            </a:r>
          </a:p>
          <a:p>
            <a:pPr algn="ctr">
              <a:lnSpc>
                <a:spcPts val="1100"/>
              </a:lnSpc>
              <a:tabLst>
                <a:tab pos="25400" algn="l"/>
              </a:tabLst>
            </a:pPr>
            <a:r>
              <a:rPr lang="en-US" altLang="zh-CN" sz="1200" dirty="0">
                <a:solidFill>
                  <a:schemeClr val="tx1"/>
                </a:solidFill>
              </a:rPr>
              <a:t>	</a:t>
            </a:r>
            <a:r>
              <a:rPr lang="en-US" altLang="zh-CN" sz="1200" dirty="0" err="1">
                <a:solidFill>
                  <a:schemeClr val="tx1"/>
                </a:solidFill>
                <a:cs typeface="Times New Roman" pitchFamily="18" charset="0"/>
              </a:rPr>
              <a:t>Perawatan</a:t>
            </a:r>
            <a:r>
              <a:rPr lang="en-US" altLang="zh-CN" sz="1200" dirty="0">
                <a:solidFill>
                  <a:schemeClr val="tx1"/>
                </a:solidFill>
                <a:cs typeface="Times New Roman" pitchFamily="18" charset="0"/>
              </a:rPr>
              <a:t>,</a:t>
            </a:r>
          </a:p>
          <a:p>
            <a:pPr algn="ctr">
              <a:lnSpc>
                <a:spcPts val="1200"/>
              </a:lnSpc>
              <a:tabLst>
                <a:tab pos="25400" algn="l"/>
              </a:tabLst>
            </a:pPr>
            <a:r>
              <a:rPr lang="en-US" altLang="zh-CN" sz="1200" dirty="0">
                <a:solidFill>
                  <a:schemeClr val="tx1"/>
                </a:solidFill>
              </a:rPr>
              <a:t>	</a:t>
            </a:r>
            <a:r>
              <a:rPr lang="en-US" altLang="zh-CN" sz="1200" dirty="0">
                <a:solidFill>
                  <a:schemeClr val="tx1"/>
                </a:solidFill>
                <a:cs typeface="Times New Roman" pitchFamily="18" charset="0"/>
              </a:rPr>
              <a:t>engineering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01099" y="5454382"/>
            <a:ext cx="1007709" cy="806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Tim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Produksi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, Operator, supervisor, Manager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321681" y="5454382"/>
            <a:ext cx="954499" cy="806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900"/>
              </a:lnSpc>
            </a:pPr>
            <a:r>
              <a:rPr lang="en-US" altLang="zh-CN" sz="1200" dirty="0">
                <a:solidFill>
                  <a:schemeClr val="tx1"/>
                </a:solidFill>
                <a:cs typeface="Times New Roman" pitchFamily="18" charset="0"/>
              </a:rPr>
              <a:t>Tim</a:t>
            </a:r>
          </a:p>
          <a:p>
            <a:pPr algn="ctr">
              <a:lnSpc>
                <a:spcPts val="1100"/>
              </a:lnSpc>
            </a:pPr>
            <a:r>
              <a:rPr lang="en-US" altLang="zh-CN" sz="1200" dirty="0" err="1">
                <a:solidFill>
                  <a:schemeClr val="tx1"/>
                </a:solidFill>
                <a:cs typeface="Times New Roman" pitchFamily="18" charset="0"/>
              </a:rPr>
              <a:t>Perawatan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841482" y="5454382"/>
            <a:ext cx="1155519" cy="806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900"/>
              </a:lnSpc>
              <a:tabLst>
                <a:tab pos="25400" algn="l"/>
              </a:tabLst>
            </a:pPr>
            <a:r>
              <a:rPr lang="en-US" altLang="zh-CN" sz="1200" dirty="0" err="1">
                <a:solidFill>
                  <a:schemeClr val="tx1"/>
                </a:solidFill>
                <a:cs typeface="Times New Roman" pitchFamily="18" charset="0"/>
              </a:rPr>
              <a:t>Produksi</a:t>
            </a:r>
            <a:r>
              <a:rPr lang="en-US" altLang="zh-CN" sz="1200" dirty="0">
                <a:solidFill>
                  <a:schemeClr val="tx1"/>
                </a:solidFill>
                <a:cs typeface="Times New Roman" pitchFamily="18" charset="0"/>
              </a:rPr>
              <a:t>,  design, engineering,</a:t>
            </a:r>
          </a:p>
          <a:p>
            <a:pPr>
              <a:lnSpc>
                <a:spcPts val="1200"/>
              </a:lnSpc>
              <a:tabLst>
                <a:tab pos="25400" algn="l"/>
              </a:tabLst>
            </a:pPr>
            <a:r>
              <a:rPr lang="en-US" altLang="zh-CN" sz="1200" dirty="0" err="1">
                <a:solidFill>
                  <a:schemeClr val="tx1"/>
                </a:solidFill>
                <a:cs typeface="Times New Roman" pitchFamily="18" charset="0"/>
              </a:rPr>
              <a:t>Perawatan</a:t>
            </a:r>
            <a:r>
              <a:rPr lang="en-US" altLang="zh-CN" sz="1200" dirty="0">
                <a:solidFill>
                  <a:schemeClr val="tx1"/>
                </a:solidFill>
                <a:cs typeface="Times New Roman" pitchFamily="18" charset="0"/>
              </a:rPr>
              <a:t>,</a:t>
            </a:r>
          </a:p>
          <a:p>
            <a:pPr>
              <a:lnSpc>
                <a:spcPts val="1200"/>
              </a:lnSpc>
              <a:tabLst>
                <a:tab pos="25400" algn="l"/>
              </a:tabLst>
            </a:pPr>
            <a:r>
              <a:rPr lang="en-US" sz="1200" dirty="0" err="1">
                <a:solidFill>
                  <a:schemeClr val="tx1"/>
                </a:solidFill>
                <a:cs typeface="Times New Roman" pitchFamily="18" charset="0"/>
              </a:rPr>
              <a:t>Manajemen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627235" y="5454382"/>
            <a:ext cx="880482" cy="806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900"/>
              </a:lnSpc>
            </a:pP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QA/QC,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Perawatan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,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Enginering</a:t>
            </a:r>
            <a:endParaRPr lang="en-US" altLang="zh-CN" sz="1100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812835" y="5454382"/>
            <a:ext cx="910133" cy="806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900"/>
              </a:lnSpc>
            </a:pP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Manajemen</a:t>
            </a:r>
            <a:endParaRPr lang="en-US" altLang="zh-CN" sz="1100" dirty="0">
              <a:solidFill>
                <a:schemeClr val="tx1"/>
              </a:solidFill>
            </a:endParaRPr>
          </a:p>
          <a:p>
            <a:pPr>
              <a:lnSpc>
                <a:spcPts val="1400"/>
              </a:lnSpc>
            </a:pP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Pembelian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,  </a:t>
            </a:r>
          </a:p>
          <a:p>
            <a:pPr>
              <a:lnSpc>
                <a:spcPts val="1400"/>
              </a:lnSpc>
            </a:pP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finance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601351" y="5454382"/>
            <a:ext cx="1046122" cy="806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900"/>
              </a:lnSpc>
            </a:pP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Maintenance,GA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, HSE,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Produksi</a:t>
            </a:r>
            <a:endParaRPr lang="en-US" altLang="zh-CN" sz="1100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997268" y="1422285"/>
            <a:ext cx="7031068" cy="772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00"/>
              </a:lnSpc>
              <a:tabLst>
                <a:tab pos="2057400" algn="l"/>
                <a:tab pos="3530600" algn="l"/>
                <a:tab pos="3759200" algn="l"/>
              </a:tabLst>
            </a:pPr>
            <a:r>
              <a:rPr lang="en-US" altLang="zh-CN" b="1">
                <a:solidFill>
                  <a:schemeClr val="tx1"/>
                </a:solidFill>
                <a:cs typeface="Times New Roman" pitchFamily="18" charset="0"/>
              </a:rPr>
              <a:t>Zero</a:t>
            </a:r>
            <a:r>
              <a:rPr lang="en-US" altLang="zh-CN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b="1">
                <a:solidFill>
                  <a:schemeClr val="tx1"/>
                </a:solidFill>
                <a:cs typeface="Times New Roman" pitchFamily="18" charset="0"/>
              </a:rPr>
              <a:t>:</a:t>
            </a:r>
            <a:r>
              <a:rPr lang="en-US" altLang="zh-CN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b="1">
                <a:solidFill>
                  <a:schemeClr val="tx1"/>
                </a:solidFill>
                <a:cs typeface="Times New Roman" pitchFamily="18" charset="0"/>
              </a:rPr>
              <a:t>Accident,</a:t>
            </a:r>
            <a:r>
              <a:rPr lang="en-US" altLang="zh-CN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b="1">
                <a:solidFill>
                  <a:schemeClr val="tx1"/>
                </a:solidFill>
                <a:cs typeface="Times New Roman" pitchFamily="18" charset="0"/>
              </a:rPr>
              <a:t>Breakdown,</a:t>
            </a:r>
            <a:r>
              <a:rPr lang="en-US" altLang="zh-CN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b="1">
                <a:solidFill>
                  <a:schemeClr val="tx1"/>
                </a:solidFill>
                <a:cs typeface="Times New Roman" pitchFamily="18" charset="0"/>
              </a:rPr>
              <a:t>Crisis,</a:t>
            </a:r>
            <a:r>
              <a:rPr lang="en-US" altLang="zh-CN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b="1">
                <a:solidFill>
                  <a:schemeClr val="tx1"/>
                </a:solidFill>
                <a:cs typeface="Times New Roman" pitchFamily="18" charset="0"/>
              </a:rPr>
              <a:t>Defect</a:t>
            </a:r>
            <a:r>
              <a:rPr lang="id-ID" altLang="zh-CN" b="1">
                <a:solidFill>
                  <a:schemeClr val="tx1"/>
                </a:solidFill>
                <a:cs typeface="Times New Roman" pitchFamily="18" charset="0"/>
              </a:rPr>
              <a:t>,Polution</a:t>
            </a:r>
            <a:endParaRPr lang="en-US" altLang="zh-CN" b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64234" y="668155"/>
            <a:ext cx="9169163" cy="43088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id-ID" altLang="zh-CN" sz="4000" b="1" dirty="0">
                <a:solidFill>
                  <a:prstClr val="black"/>
                </a:solidFill>
                <a:cs typeface="Times New Roman" pitchFamily="18" charset="0"/>
              </a:rPr>
              <a:t>Sasaran dan Small Group </a:t>
            </a:r>
            <a:r>
              <a:rPr lang="en-US" altLang="zh-CN" sz="4000" b="1" dirty="0">
                <a:solidFill>
                  <a:prstClr val="black"/>
                </a:solidFill>
                <a:cs typeface="Times New Roman" pitchFamily="18" charset="0"/>
              </a:rPr>
              <a:t>8</a:t>
            </a:r>
            <a:r>
              <a:rPr lang="en-US" altLang="zh-CN" sz="40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4000" b="1" dirty="0">
                <a:solidFill>
                  <a:prstClr val="black"/>
                </a:solidFill>
                <a:cs typeface="Times New Roman" pitchFamily="18" charset="0"/>
              </a:rPr>
              <a:t>PILAR</a:t>
            </a:r>
            <a:r>
              <a:rPr lang="en-US" altLang="zh-CN" sz="40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4000" b="1" dirty="0">
                <a:solidFill>
                  <a:prstClr val="black"/>
                </a:solidFill>
                <a:cs typeface="Times New Roman" pitchFamily="18" charset="0"/>
              </a:rPr>
              <a:t>TPM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666686" y="2743212"/>
            <a:ext cx="65" cy="17338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50800" algn="l"/>
                <a:tab pos="63500" algn="l"/>
                <a:tab pos="266700" algn="l"/>
              </a:tabLst>
            </a:pPr>
            <a:endParaRPr lang="en-US" altLang="zh-CN" sz="1200" b="1" dirty="0">
              <a:solidFill>
                <a:srgbClr val="FFFFFF"/>
              </a:solidFill>
              <a:cs typeface="Times New Roman" pitchFamily="18" charset="0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4202939" y="3676943"/>
            <a:ext cx="995653" cy="18723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b="1" dirty="0">
                <a:solidFill>
                  <a:srgbClr val="081D58"/>
                </a:solidFill>
                <a:cs typeface="Times New Roman" pitchFamily="18" charset="0"/>
              </a:rPr>
              <a:t>Sasaran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3994061" y="5290115"/>
            <a:ext cx="1358035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381000" algn="l"/>
              </a:tabLst>
            </a:pPr>
            <a:r>
              <a:rPr lang="id-ID" altLang="zh-CN" b="1" dirty="0">
                <a:solidFill>
                  <a:srgbClr val="081D58"/>
                </a:solidFill>
                <a:cs typeface="Times New Roman" pitchFamily="18" charset="0"/>
              </a:rPr>
              <a:t>Small Group </a:t>
            </a:r>
            <a:endParaRPr lang="en-US" altLang="zh-CN" b="1" dirty="0">
              <a:solidFill>
                <a:srgbClr val="081D58"/>
              </a:solidFill>
              <a:cs typeface="Times New Roman" pitchFamily="18" charset="0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5876486" y="2933712"/>
            <a:ext cx="205184" cy="19261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203200" algn="l"/>
              </a:tabLst>
            </a:pPr>
            <a:r>
              <a:rPr lang="en-US" altLang="zh-CN" sz="1200" dirty="0">
                <a:solidFill>
                  <a:prstClr val="black"/>
                </a:solidFill>
              </a:rPr>
              <a:t>	</a:t>
            </a:r>
            <a:endParaRPr lang="en-US" altLang="zh-CN" sz="1200" b="1" dirty="0">
              <a:solidFill>
                <a:srgbClr val="FFFFFF"/>
              </a:solidFill>
              <a:cs typeface="Times New Roman" pitchFamily="18" charset="0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7846134" y="2672226"/>
            <a:ext cx="76944" cy="19261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76200" algn="l"/>
                <a:tab pos="165100" algn="l"/>
                <a:tab pos="177800" algn="l"/>
              </a:tabLst>
            </a:pPr>
            <a:r>
              <a:rPr lang="en-US" altLang="zh-CN" sz="1200" dirty="0">
                <a:solidFill>
                  <a:prstClr val="black"/>
                </a:solidFill>
              </a:rPr>
              <a:t>	</a:t>
            </a:r>
            <a:endParaRPr lang="en-US" altLang="zh-CN" sz="1200" b="1" dirty="0">
              <a:solidFill>
                <a:srgbClr val="FFFFFF"/>
              </a:solidFill>
              <a:cs typeface="Times New Roman" pitchFamily="18" charset="0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2051748" y="175566"/>
            <a:ext cx="1410643" cy="2389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397000" algn="l"/>
              </a:tabLst>
            </a:pPr>
            <a:r>
              <a:rPr lang="en-US" altLang="zh-CN" sz="2000" dirty="0">
                <a:solidFill>
                  <a:prstClr val="black"/>
                </a:solidFill>
              </a:rPr>
              <a:t>	</a:t>
            </a:r>
            <a:endParaRPr lang="en-US" altLang="zh-CN" sz="2000" b="1" dirty="0">
              <a:solidFill>
                <a:srgbClr val="000000"/>
              </a:solidFill>
              <a:cs typeface="Times New Roman" pitchFamily="18" charset="0"/>
            </a:endParaRPr>
          </a:p>
        </p:txBody>
      </p:sp>
      <p:cxnSp>
        <p:nvCxnSpPr>
          <p:cNvPr id="67" name="Elbow Connector 66"/>
          <p:cNvCxnSpPr>
            <a:stCxn id="65" idx="1"/>
          </p:cNvCxnSpPr>
          <p:nvPr/>
        </p:nvCxnSpPr>
        <p:spPr>
          <a:xfrm rot="10800000" flipV="1">
            <a:off x="651642" y="1808458"/>
            <a:ext cx="345627" cy="694269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65" idx="3"/>
          </p:cNvCxnSpPr>
          <p:nvPr/>
        </p:nvCxnSpPr>
        <p:spPr>
          <a:xfrm>
            <a:off x="8028336" y="1808459"/>
            <a:ext cx="336939" cy="678455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Elbow Connector 76"/>
          <p:cNvCxnSpPr/>
          <p:nvPr/>
        </p:nvCxnSpPr>
        <p:spPr>
          <a:xfrm rot="16200000" flipV="1">
            <a:off x="2883888" y="2313715"/>
            <a:ext cx="258016" cy="1730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Elbow Connector 77"/>
          <p:cNvCxnSpPr/>
          <p:nvPr/>
        </p:nvCxnSpPr>
        <p:spPr>
          <a:xfrm rot="16200000" flipV="1">
            <a:off x="3948181" y="2313715"/>
            <a:ext cx="258016" cy="1730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/>
          <p:cNvCxnSpPr/>
          <p:nvPr/>
        </p:nvCxnSpPr>
        <p:spPr>
          <a:xfrm rot="16200000" flipV="1">
            <a:off x="4943834" y="2322775"/>
            <a:ext cx="258016" cy="1730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Elbow Connector 79"/>
          <p:cNvCxnSpPr/>
          <p:nvPr/>
        </p:nvCxnSpPr>
        <p:spPr>
          <a:xfrm rot="16200000" flipV="1">
            <a:off x="6039347" y="2313714"/>
            <a:ext cx="258016" cy="1730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/>
          <p:cNvCxnSpPr/>
          <p:nvPr/>
        </p:nvCxnSpPr>
        <p:spPr>
          <a:xfrm rot="16200000" flipV="1">
            <a:off x="7115275" y="2313714"/>
            <a:ext cx="258016" cy="1730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411037" y="3859613"/>
            <a:ext cx="1066429" cy="1328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138" indent="-84138">
              <a:lnSpc>
                <a:spcPts val="900"/>
              </a:lnSpc>
            </a:pP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•Zero breakdown</a:t>
            </a:r>
          </a:p>
          <a:p>
            <a:pPr marL="84138" indent="-84138">
              <a:lnSpc>
                <a:spcPts val="1000"/>
              </a:lnSpc>
            </a:pPr>
            <a:endParaRPr lang="en-US" altLang="zh-CN" sz="1100" dirty="0">
              <a:solidFill>
                <a:schemeClr val="tx1"/>
              </a:solidFill>
            </a:endParaRPr>
          </a:p>
          <a:p>
            <a:pPr marL="84138" indent="-84138">
              <a:lnSpc>
                <a:spcPts val="1400"/>
              </a:lnSpc>
            </a:pP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•Zero defect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01099" y="3859613"/>
            <a:ext cx="996137" cy="1328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138" indent="-84138"/>
            <a:r>
              <a:rPr lang="en-US" altLang="zh-CN" sz="1050" dirty="0">
                <a:solidFill>
                  <a:schemeClr val="tx1"/>
                </a:solidFill>
                <a:cs typeface="Times New Roman" pitchFamily="18" charset="0"/>
              </a:rPr>
              <a:t>•Operator yang </a:t>
            </a:r>
            <a:r>
              <a:rPr lang="en-US" altLang="zh-CN" sz="1050" dirty="0" err="1">
                <a:solidFill>
                  <a:schemeClr val="tx1"/>
                </a:solidFill>
                <a:cs typeface="Times New Roman" pitchFamily="18" charset="0"/>
              </a:rPr>
              <a:t>memahami</a:t>
            </a:r>
            <a:r>
              <a:rPr lang="en-US" altLang="zh-CN" sz="105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1050" dirty="0" err="1">
                <a:solidFill>
                  <a:schemeClr val="tx1"/>
                </a:solidFill>
                <a:cs typeface="Times New Roman" pitchFamily="18" charset="0"/>
              </a:rPr>
              <a:t>mesinya</a:t>
            </a:r>
            <a:endParaRPr lang="en-US" altLang="zh-CN" sz="1050" dirty="0">
              <a:solidFill>
                <a:schemeClr val="tx1"/>
              </a:solidFill>
              <a:cs typeface="Times New Roman" pitchFamily="18" charset="0"/>
            </a:endParaRPr>
          </a:p>
          <a:p>
            <a:pPr marL="84138" indent="-84138"/>
            <a:endParaRPr lang="en-US" altLang="zh-CN" sz="1050" dirty="0">
              <a:solidFill>
                <a:schemeClr val="tx1"/>
              </a:solidFill>
              <a:cs typeface="Times New Roman" pitchFamily="18" charset="0"/>
            </a:endParaRPr>
          </a:p>
          <a:p>
            <a:pPr marL="84138" indent="-84138">
              <a:lnSpc>
                <a:spcPts val="900"/>
              </a:lnSpc>
              <a:tabLst>
                <a:tab pos="38100" algn="l"/>
              </a:tabLst>
            </a:pPr>
            <a:r>
              <a:rPr lang="en-US" altLang="zh-CN" sz="1050" dirty="0">
                <a:solidFill>
                  <a:schemeClr val="tx1"/>
                </a:solidFill>
                <a:cs typeface="Times New Roman" pitchFamily="18" charset="0"/>
              </a:rPr>
              <a:t>•Operator </a:t>
            </a:r>
            <a:r>
              <a:rPr lang="en-US" altLang="zh-CN" sz="1050">
                <a:solidFill>
                  <a:schemeClr val="tx1"/>
                </a:solidFill>
                <a:cs typeface="Times New Roman" pitchFamily="18" charset="0"/>
              </a:rPr>
              <a:t>yang </a:t>
            </a:r>
            <a:r>
              <a:rPr lang="id-ID" altLang="zh-CN" sz="1050">
                <a:solidFill>
                  <a:schemeClr val="tx1"/>
                </a:solidFill>
                <a:cs typeface="Times New Roman" pitchFamily="18" charset="0"/>
              </a:rPr>
              <a:t>peduli </a:t>
            </a:r>
            <a:r>
              <a:rPr lang="en-US" altLang="zh-CN" sz="1050">
                <a:solidFill>
                  <a:schemeClr val="tx1"/>
                </a:solidFill>
                <a:cs typeface="Times New Roman" pitchFamily="18" charset="0"/>
              </a:rPr>
              <a:t>mesinya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321681" y="3859613"/>
            <a:ext cx="954499" cy="1328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900"/>
              </a:lnSpc>
            </a:pP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Kegiatan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perawatan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dengan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Biaya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memadai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627235" y="3859613"/>
            <a:ext cx="880482" cy="1328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138" indent="-84138"/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• Zero defect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613936" y="2481811"/>
            <a:ext cx="852558" cy="11252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900"/>
              </a:lnSpc>
              <a:tabLst>
                <a:tab pos="50800" algn="l"/>
                <a:tab pos="63500" algn="l"/>
                <a:tab pos="84138" algn="l"/>
              </a:tabLst>
            </a:pPr>
            <a:r>
              <a:rPr lang="en-US" altLang="zh-CN" sz="1100" b="1">
                <a:solidFill>
                  <a:schemeClr val="tx1"/>
                </a:solidFill>
                <a:cs typeface="Times New Roman" pitchFamily="18" charset="0"/>
              </a:rPr>
              <a:t>Training </a:t>
            </a:r>
            <a:r>
              <a:rPr lang="id-ID" altLang="zh-CN" sz="1100" b="1">
                <a:solidFill>
                  <a:schemeClr val="tx1"/>
                </a:solidFill>
                <a:cs typeface="Times New Roman" pitchFamily="18" charset="0"/>
              </a:rPr>
              <a:t>&amp; Education </a:t>
            </a:r>
            <a:r>
              <a:rPr lang="en-US" altLang="zh-CN" sz="1100" b="1">
                <a:solidFill>
                  <a:schemeClr val="tx1"/>
                </a:solidFill>
                <a:cs typeface="Times New Roman" pitchFamily="18" charset="0"/>
              </a:rPr>
              <a:t>Program </a:t>
            </a:r>
            <a:r>
              <a:rPr lang="en-US" altLang="zh-CN" sz="1100" b="1" dirty="0" err="1">
                <a:solidFill>
                  <a:schemeClr val="tx1"/>
                </a:solidFill>
                <a:cs typeface="Times New Roman" pitchFamily="18" charset="0"/>
              </a:rPr>
              <a:t>untuk</a:t>
            </a:r>
            <a:r>
              <a:rPr lang="en-US" altLang="zh-CN" sz="1100" b="1" dirty="0">
                <a:solidFill>
                  <a:schemeClr val="tx1"/>
                </a:solidFill>
                <a:cs typeface="Times New Roman" pitchFamily="18" charset="0"/>
              </a:rPr>
              <a:t>  Operator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 </a:t>
            </a:r>
            <a:r>
              <a:rPr lang="en-US" altLang="zh-CN" sz="1100">
                <a:solidFill>
                  <a:schemeClr val="tx1"/>
                </a:solidFill>
                <a:cs typeface="Times New Roman" pitchFamily="18" charset="0"/>
              </a:rPr>
              <a:t>&amp; </a:t>
            </a:r>
            <a:r>
              <a:rPr lang="en-US" altLang="zh-CN" sz="1100" b="1">
                <a:solidFill>
                  <a:schemeClr val="tx1"/>
                </a:solidFill>
                <a:cs typeface="Times New Roman" pitchFamily="18" charset="0"/>
              </a:rPr>
              <a:t>Maintenance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613936" y="5454382"/>
            <a:ext cx="852558" cy="806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900"/>
              </a:lnSpc>
            </a:pPr>
            <a:r>
              <a:rPr lang="en-US" altLang="zh-CN" sz="1200" dirty="0">
                <a:solidFill>
                  <a:schemeClr val="tx1"/>
                </a:solidFill>
                <a:cs typeface="Times New Roman" pitchFamily="18" charset="0"/>
              </a:rPr>
              <a:t>Operator, supervisor, manager, Management, training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613936" y="3868631"/>
            <a:ext cx="852558" cy="1328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900"/>
              </a:lnSpc>
            </a:pP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Ketrampilan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operator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dan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perawatan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Yang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lebih</a:t>
            </a:r>
            <a:r>
              <a:rPr lang="en-US" altLang="zh-CN" sz="11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cs typeface="Times New Roman" pitchFamily="18" charset="0"/>
              </a:rPr>
              <a:t>tinggi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5E6259-5848-4483-A559-CEF4DDBA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C616B-A838-4A49-90EA-92FE97E1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3902964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DD44-4C4D-1A4F-B688-7906C6CC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WORKSHOP: </a:t>
            </a:r>
            <a:r>
              <a:rPr lang="en-US" sz="3600" dirty="0" err="1"/>
              <a:t>Identifikasi</a:t>
            </a:r>
            <a:r>
              <a:rPr lang="en-US" sz="3600" dirty="0"/>
              <a:t> </a:t>
            </a:r>
            <a:r>
              <a:rPr lang="en-US" sz="3600" dirty="0" err="1"/>
              <a:t>kondisi</a:t>
            </a:r>
            <a:r>
              <a:rPr lang="en-US" sz="3600" dirty="0"/>
              <a:t> </a:t>
            </a:r>
            <a:r>
              <a:rPr lang="en-US" sz="3600" dirty="0" err="1"/>
              <a:t>perusahaan</a:t>
            </a:r>
            <a:r>
              <a:rPr lang="en-US" sz="3600" dirty="0"/>
              <a:t> pada 8 pillar TPM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8EAC29C-DA4E-574F-80F9-A7EEF20087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2504854"/>
              </p:ext>
            </p:extLst>
          </p:nvPr>
        </p:nvGraphicFramePr>
        <p:xfrm>
          <a:off x="628650" y="1825625"/>
          <a:ext cx="760095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508">
                  <a:extLst>
                    <a:ext uri="{9D8B030D-6E8A-4147-A177-3AD203B41FA5}">
                      <a16:colId xmlns:a16="http://schemas.microsoft.com/office/drawing/2014/main" val="4250491041"/>
                    </a:ext>
                  </a:extLst>
                </a:gridCol>
                <a:gridCol w="3349792">
                  <a:extLst>
                    <a:ext uri="{9D8B030D-6E8A-4147-A177-3AD203B41FA5}">
                      <a16:colId xmlns:a16="http://schemas.microsoft.com/office/drawing/2014/main" val="3173812785"/>
                    </a:ext>
                  </a:extLst>
                </a:gridCol>
                <a:gridCol w="2533650">
                  <a:extLst>
                    <a:ext uri="{9D8B030D-6E8A-4147-A177-3AD203B41FA5}">
                      <a16:colId xmlns:a16="http://schemas.microsoft.com/office/drawing/2014/main" val="282314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Pilar TPM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 (1-5)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Opportunity for improvement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16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19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09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812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491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231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688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2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09011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925E33-F8D0-45E9-AC1A-113D9C1C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91C94-ADB2-43AF-82A2-736CC57F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3103048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>
          <a:xfrm>
            <a:off x="562708" y="821717"/>
            <a:ext cx="7749643" cy="542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d-ID" sz="3323" b="1"/>
              <a:t>2. TPM  DAN IATF 16949</a:t>
            </a:r>
            <a:endParaRPr lang="en-GB" sz="3323" b="1" dirty="0"/>
          </a:p>
        </p:txBody>
      </p:sp>
      <p:sp>
        <p:nvSpPr>
          <p:cNvPr id="110596" name="Rectangle 3"/>
          <p:cNvSpPr>
            <a:spLocks noGrp="1" noChangeArrowheads="1"/>
          </p:cNvSpPr>
          <p:nvPr>
            <p:ph idx="1"/>
          </p:nvPr>
        </p:nvSpPr>
        <p:spPr>
          <a:xfrm>
            <a:off x="492369" y="1501726"/>
            <a:ext cx="8393585" cy="4254218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id-ID" sz="2000" b="1"/>
              <a:t>Pasal – pasal IATF yang menuntut atau dapat dipenuhi dengan </a:t>
            </a:r>
          </a:p>
          <a:p>
            <a:pPr eaLnBrk="1" hangingPunct="1">
              <a:buFontTx/>
              <a:buNone/>
            </a:pPr>
            <a:r>
              <a:rPr lang="id-ID" sz="2000" b="1"/>
              <a:t>penerapan TPM:</a:t>
            </a:r>
          </a:p>
          <a:p>
            <a:pPr eaLnBrk="1" hangingPunct="1">
              <a:buFontTx/>
              <a:buNone/>
            </a:pPr>
            <a:r>
              <a:rPr lang="en-US" sz="1846" i="1"/>
              <a:t>Penjadwalan </a:t>
            </a:r>
            <a:r>
              <a:rPr lang="en-US" sz="1846" i="1" dirty="0" err="1"/>
              <a:t>Produksi</a:t>
            </a:r>
            <a:r>
              <a:rPr lang="en-US" sz="1846" i="1" dirty="0"/>
              <a:t> (IATF 8.5.1.7)</a:t>
            </a:r>
          </a:p>
          <a:p>
            <a:pPr lvl="1" eaLnBrk="1" hangingPunct="1"/>
            <a:r>
              <a:rPr lang="en-US" sz="1846" i="1" dirty="0" err="1"/>
              <a:t>Produksi</a:t>
            </a:r>
            <a:r>
              <a:rPr lang="en-US" sz="1846" i="1" dirty="0"/>
              <a:t> </a:t>
            </a:r>
            <a:r>
              <a:rPr lang="en-US" sz="1846" i="1" dirty="0" err="1"/>
              <a:t>harus</a:t>
            </a:r>
            <a:r>
              <a:rPr lang="en-US" sz="1846" i="1" dirty="0"/>
              <a:t> </a:t>
            </a:r>
            <a:r>
              <a:rPr lang="en-US" sz="1846" i="1" dirty="0" err="1"/>
              <a:t>dijadwalkan</a:t>
            </a:r>
            <a:r>
              <a:rPr lang="en-US" sz="1846" i="1" dirty="0"/>
              <a:t> </a:t>
            </a:r>
            <a:r>
              <a:rPr lang="en-US" sz="1846" i="1" dirty="0" err="1"/>
              <a:t>dengan</a:t>
            </a:r>
            <a:r>
              <a:rPr lang="en-US" sz="1846" i="1" dirty="0"/>
              <a:t> </a:t>
            </a:r>
            <a:r>
              <a:rPr lang="en-US" sz="1846" i="1" dirty="0" err="1"/>
              <a:t>tujuan</a:t>
            </a:r>
            <a:r>
              <a:rPr lang="en-US" sz="1846" i="1" dirty="0"/>
              <a:t> </a:t>
            </a:r>
            <a:r>
              <a:rPr lang="en-US" sz="1846" i="1" err="1"/>
              <a:t>memenuhi</a:t>
            </a:r>
            <a:r>
              <a:rPr lang="en-US" sz="1846" i="1"/>
              <a:t> persyaratan </a:t>
            </a:r>
            <a:r>
              <a:rPr lang="en-US" sz="1846" i="1" dirty="0"/>
              <a:t>Customer, </a:t>
            </a:r>
            <a:r>
              <a:rPr lang="en-US" sz="1846" i="1" dirty="0" err="1"/>
              <a:t>seperti</a:t>
            </a:r>
            <a:r>
              <a:rPr lang="en-US" sz="1846" i="1" dirty="0"/>
              <a:t> just-in-time </a:t>
            </a:r>
            <a:r>
              <a:rPr lang="en-US" sz="1846" i="1" dirty="0" err="1"/>
              <a:t>didukung</a:t>
            </a:r>
            <a:r>
              <a:rPr lang="en-US" sz="1846" i="1" dirty="0"/>
              <a:t> </a:t>
            </a:r>
            <a:r>
              <a:rPr lang="en-US" sz="1846" i="1" dirty="0" err="1"/>
              <a:t>dengan</a:t>
            </a:r>
            <a:r>
              <a:rPr lang="en-US" sz="1846" i="1" dirty="0"/>
              <a:t> </a:t>
            </a:r>
            <a:r>
              <a:rPr lang="en-US" sz="1846" i="1" dirty="0" err="1"/>
              <a:t>sistem</a:t>
            </a:r>
            <a:r>
              <a:rPr lang="en-US" sz="1846" i="1" dirty="0"/>
              <a:t> </a:t>
            </a:r>
            <a:r>
              <a:rPr lang="en-US" sz="1846" i="1" dirty="0" err="1"/>
              <a:t>informasi</a:t>
            </a:r>
            <a:r>
              <a:rPr lang="en-US" sz="1846" i="1" dirty="0"/>
              <a:t> yang </a:t>
            </a:r>
            <a:r>
              <a:rPr lang="en-US" sz="1846" i="1" dirty="0" err="1"/>
              <a:t>memungkinkan</a:t>
            </a:r>
            <a:r>
              <a:rPr lang="en-US" sz="1846" i="1" dirty="0"/>
              <a:t> </a:t>
            </a:r>
            <a:r>
              <a:rPr lang="en-US" sz="1846" i="1" dirty="0" err="1"/>
              <a:t>akses</a:t>
            </a:r>
            <a:r>
              <a:rPr lang="en-US" sz="1846" i="1" dirty="0"/>
              <a:t> </a:t>
            </a:r>
            <a:r>
              <a:rPr lang="en-US" sz="1846" i="1" dirty="0" err="1"/>
              <a:t>terhadap</a:t>
            </a:r>
            <a:r>
              <a:rPr lang="en-US" sz="1846" i="1" dirty="0"/>
              <a:t> </a:t>
            </a:r>
            <a:r>
              <a:rPr lang="en-US" sz="1846" i="1" dirty="0" err="1"/>
              <a:t>informasi</a:t>
            </a:r>
            <a:r>
              <a:rPr lang="en-US" sz="1846" i="1" dirty="0"/>
              <a:t> </a:t>
            </a:r>
            <a:r>
              <a:rPr lang="en-US" sz="1846" i="1" dirty="0" err="1"/>
              <a:t>produksi</a:t>
            </a:r>
            <a:r>
              <a:rPr lang="en-US" sz="1846" i="1" dirty="0"/>
              <a:t> </a:t>
            </a:r>
            <a:r>
              <a:rPr lang="en-US" sz="1846" i="1" dirty="0" err="1"/>
              <a:t>pada</a:t>
            </a:r>
            <a:r>
              <a:rPr lang="en-US" sz="1846" i="1" dirty="0"/>
              <a:t> </a:t>
            </a:r>
            <a:r>
              <a:rPr lang="en-US" sz="1846" i="1" dirty="0" err="1"/>
              <a:t>tahapan</a:t>
            </a:r>
            <a:r>
              <a:rPr lang="en-US" sz="1846" i="1" dirty="0"/>
              <a:t> </a:t>
            </a:r>
            <a:r>
              <a:rPr lang="en-US" sz="1846" i="1" err="1"/>
              <a:t>kunci</a:t>
            </a:r>
            <a:r>
              <a:rPr lang="en-US" sz="1846" i="1"/>
              <a:t> </a:t>
            </a:r>
            <a:r>
              <a:rPr lang="id-ID" sz="1846" i="1"/>
              <a:t>suatu proses </a:t>
            </a:r>
            <a:r>
              <a:rPr lang="en-US" sz="1846" i="1"/>
              <a:t>dan </a:t>
            </a:r>
            <a:r>
              <a:rPr lang="en-US" sz="1846" i="1" dirty="0" err="1"/>
              <a:t>didasarkan</a:t>
            </a:r>
            <a:r>
              <a:rPr lang="en-US" sz="1846" i="1" dirty="0"/>
              <a:t> </a:t>
            </a:r>
            <a:r>
              <a:rPr lang="en-US" sz="1846" i="1" dirty="0" err="1"/>
              <a:t>pada</a:t>
            </a:r>
            <a:r>
              <a:rPr lang="en-US" sz="1846" i="1" dirty="0"/>
              <a:t> order (</a:t>
            </a:r>
            <a:r>
              <a:rPr lang="en-US" sz="1846" i="1" dirty="0" err="1"/>
              <a:t>ssc</a:t>
            </a:r>
            <a:r>
              <a:rPr lang="en-US" sz="1846" i="1" dirty="0"/>
              <a:t> : </a:t>
            </a:r>
            <a:r>
              <a:rPr lang="en-US" sz="1846" i="1" dirty="0" err="1"/>
              <a:t>produksi</a:t>
            </a:r>
            <a:r>
              <a:rPr lang="en-US" sz="1846" i="1" dirty="0"/>
              <a:t> </a:t>
            </a:r>
            <a:r>
              <a:rPr lang="en-US" sz="1846" i="1" dirty="0" err="1"/>
              <a:t>berdasarkan</a:t>
            </a:r>
            <a:r>
              <a:rPr lang="en-US" sz="1846" i="1" dirty="0"/>
              <a:t> order).</a:t>
            </a:r>
          </a:p>
          <a:p>
            <a:pPr lvl="1" eaLnBrk="1" hangingPunct="1"/>
            <a:r>
              <a:rPr lang="id-ID" sz="1846" i="1" u="sng">
                <a:solidFill>
                  <a:srgbClr val="FF0000"/>
                </a:solidFill>
              </a:rPr>
              <a:t>Organisasi harus menyertakan i</a:t>
            </a:r>
            <a:r>
              <a:rPr lang="en-US" sz="1846" i="1" u="sng">
                <a:solidFill>
                  <a:srgbClr val="FF0000"/>
                </a:solidFill>
              </a:rPr>
              <a:t>nformasi </a:t>
            </a:r>
            <a:r>
              <a:rPr lang="en-US" sz="1846" i="1" u="sng" dirty="0" err="1">
                <a:solidFill>
                  <a:srgbClr val="FF0000"/>
                </a:solidFill>
              </a:rPr>
              <a:t>perencanaan</a:t>
            </a:r>
            <a:r>
              <a:rPr lang="en-US" sz="1846" i="1" u="sng" dirty="0">
                <a:solidFill>
                  <a:srgbClr val="FF0000"/>
                </a:solidFill>
              </a:rPr>
              <a:t> yang </a:t>
            </a:r>
            <a:r>
              <a:rPr lang="en-US" sz="1846" i="1" u="sng" dirty="0" err="1">
                <a:solidFill>
                  <a:srgbClr val="FF0000"/>
                </a:solidFill>
              </a:rPr>
              <a:t>relevan</a:t>
            </a:r>
            <a:r>
              <a:rPr lang="en-US" sz="1846" i="1" u="sng" dirty="0">
                <a:solidFill>
                  <a:srgbClr val="FF0000"/>
                </a:solidFill>
              </a:rPr>
              <a:t> </a:t>
            </a:r>
            <a:r>
              <a:rPr lang="en-US" sz="1846" i="1" u="sng" dirty="0" err="1">
                <a:solidFill>
                  <a:srgbClr val="FF0000"/>
                </a:solidFill>
              </a:rPr>
              <a:t>selama</a:t>
            </a:r>
            <a:r>
              <a:rPr lang="en-US" sz="1846" i="1" u="sng" dirty="0">
                <a:solidFill>
                  <a:srgbClr val="FF0000"/>
                </a:solidFill>
              </a:rPr>
              <a:t> </a:t>
            </a:r>
            <a:r>
              <a:rPr lang="en-US" sz="1846" i="1" u="sng" dirty="0" err="1">
                <a:solidFill>
                  <a:srgbClr val="FF0000"/>
                </a:solidFill>
              </a:rPr>
              <a:t>penjadwalan</a:t>
            </a:r>
            <a:r>
              <a:rPr lang="en-US" sz="1846" i="1" u="sng" dirty="0">
                <a:solidFill>
                  <a:srgbClr val="FF0000"/>
                </a:solidFill>
              </a:rPr>
              <a:t> </a:t>
            </a:r>
            <a:r>
              <a:rPr lang="en-US" sz="1846" i="1" u="sng" dirty="0" err="1">
                <a:solidFill>
                  <a:srgbClr val="FF0000"/>
                </a:solidFill>
              </a:rPr>
              <a:t>produksi</a:t>
            </a:r>
            <a:r>
              <a:rPr lang="en-US" sz="1846" i="1" u="sng" dirty="0">
                <a:solidFill>
                  <a:srgbClr val="FF0000"/>
                </a:solidFill>
              </a:rPr>
              <a:t>, </a:t>
            </a:r>
            <a:r>
              <a:rPr lang="en-US" sz="1846" i="1" u="sng" dirty="0" err="1">
                <a:solidFill>
                  <a:srgbClr val="FF0000"/>
                </a:solidFill>
              </a:rPr>
              <a:t>misalnya</a:t>
            </a:r>
            <a:r>
              <a:rPr lang="en-US" sz="1846" i="1" u="sng" dirty="0">
                <a:solidFill>
                  <a:srgbClr val="FF0000"/>
                </a:solidFill>
              </a:rPr>
              <a:t>, </a:t>
            </a:r>
            <a:r>
              <a:rPr lang="en-US" sz="1846" i="1" u="sng" dirty="0" err="1">
                <a:solidFill>
                  <a:srgbClr val="FF0000"/>
                </a:solidFill>
              </a:rPr>
              <a:t>pesanan</a:t>
            </a:r>
            <a:r>
              <a:rPr lang="en-US" sz="1846" i="1" u="sng" dirty="0">
                <a:solidFill>
                  <a:srgbClr val="FF0000"/>
                </a:solidFill>
              </a:rPr>
              <a:t> </a:t>
            </a:r>
            <a:r>
              <a:rPr lang="en-US" sz="1846" i="1" u="sng" dirty="0" err="1">
                <a:solidFill>
                  <a:srgbClr val="FF0000"/>
                </a:solidFill>
              </a:rPr>
              <a:t>pelanggan</a:t>
            </a:r>
            <a:r>
              <a:rPr lang="en-US" sz="1846" i="1" u="sng" dirty="0">
                <a:solidFill>
                  <a:srgbClr val="FF0000"/>
                </a:solidFill>
              </a:rPr>
              <a:t>, </a:t>
            </a:r>
            <a:r>
              <a:rPr lang="en-US" sz="1846" i="1" u="sng" dirty="0" err="1">
                <a:solidFill>
                  <a:srgbClr val="FF0000"/>
                </a:solidFill>
              </a:rPr>
              <a:t>kinerja</a:t>
            </a:r>
            <a:r>
              <a:rPr lang="en-US" sz="1846" i="1" u="sng" dirty="0">
                <a:solidFill>
                  <a:srgbClr val="FF0000"/>
                </a:solidFill>
              </a:rPr>
              <a:t> </a:t>
            </a:r>
            <a:r>
              <a:rPr lang="en-US" sz="1846" i="1" u="sng" dirty="0" err="1">
                <a:solidFill>
                  <a:srgbClr val="FF0000"/>
                </a:solidFill>
              </a:rPr>
              <a:t>pengiriman</a:t>
            </a:r>
            <a:r>
              <a:rPr lang="en-US" sz="1846" i="1" u="sng" dirty="0">
                <a:solidFill>
                  <a:srgbClr val="FF0000"/>
                </a:solidFill>
              </a:rPr>
              <a:t> </a:t>
            </a:r>
            <a:r>
              <a:rPr lang="en-US" sz="1846" i="1" u="sng" dirty="0" err="1">
                <a:solidFill>
                  <a:srgbClr val="FF0000"/>
                </a:solidFill>
              </a:rPr>
              <a:t>tepat</a:t>
            </a:r>
            <a:r>
              <a:rPr lang="en-US" sz="1846" i="1" u="sng" dirty="0">
                <a:solidFill>
                  <a:srgbClr val="FF0000"/>
                </a:solidFill>
              </a:rPr>
              <a:t> </a:t>
            </a:r>
            <a:r>
              <a:rPr lang="en-US" sz="1846" i="1" u="sng" dirty="0" err="1">
                <a:solidFill>
                  <a:srgbClr val="FF0000"/>
                </a:solidFill>
              </a:rPr>
              <a:t>waktu</a:t>
            </a:r>
            <a:r>
              <a:rPr lang="en-US" sz="1846" i="1" u="sng" dirty="0">
                <a:solidFill>
                  <a:srgbClr val="FF0000"/>
                </a:solidFill>
              </a:rPr>
              <a:t> </a:t>
            </a:r>
            <a:r>
              <a:rPr lang="en-US" sz="1846" i="1" u="sng" dirty="0" err="1">
                <a:solidFill>
                  <a:srgbClr val="FF0000"/>
                </a:solidFill>
              </a:rPr>
              <a:t>pemasok</a:t>
            </a:r>
            <a:r>
              <a:rPr lang="en-US" sz="1846" i="1" u="sng" dirty="0">
                <a:solidFill>
                  <a:srgbClr val="FF0000"/>
                </a:solidFill>
              </a:rPr>
              <a:t>, </a:t>
            </a:r>
            <a:r>
              <a:rPr lang="en-US" sz="1846" i="1" u="sng" dirty="0" err="1">
                <a:solidFill>
                  <a:srgbClr val="FF0000"/>
                </a:solidFill>
              </a:rPr>
              <a:t>kapasitas</a:t>
            </a:r>
            <a:r>
              <a:rPr lang="en-US" sz="1846" i="1" u="sng" dirty="0">
                <a:solidFill>
                  <a:srgbClr val="FF0000"/>
                </a:solidFill>
              </a:rPr>
              <a:t>, share </a:t>
            </a:r>
            <a:r>
              <a:rPr lang="en-US" sz="1846" i="1" u="sng">
                <a:solidFill>
                  <a:srgbClr val="FF0000"/>
                </a:solidFill>
              </a:rPr>
              <a:t>loading (</a:t>
            </a:r>
            <a:r>
              <a:rPr lang="id-ID" sz="1846" i="1" u="sng">
                <a:solidFill>
                  <a:srgbClr val="FF0000"/>
                </a:solidFill>
              </a:rPr>
              <a:t>stasiun kerja multi-part</a:t>
            </a:r>
            <a:r>
              <a:rPr lang="en-US" sz="1846" i="1" u="sng">
                <a:solidFill>
                  <a:srgbClr val="FF0000"/>
                </a:solidFill>
              </a:rPr>
              <a:t>), </a:t>
            </a:r>
            <a:r>
              <a:rPr lang="en-US" sz="1846" i="1" u="sng" dirty="0">
                <a:solidFill>
                  <a:srgbClr val="FF0000"/>
                </a:solidFill>
              </a:rPr>
              <a:t>lead time, </a:t>
            </a:r>
            <a:r>
              <a:rPr lang="en-US" sz="1846" i="1" u="sng" dirty="0" err="1">
                <a:solidFill>
                  <a:srgbClr val="FF0000"/>
                </a:solidFill>
              </a:rPr>
              <a:t>tingkat</a:t>
            </a:r>
            <a:r>
              <a:rPr lang="en-US" sz="1846" i="1" u="sng" dirty="0">
                <a:solidFill>
                  <a:srgbClr val="FF0000"/>
                </a:solidFill>
              </a:rPr>
              <a:t> </a:t>
            </a:r>
            <a:r>
              <a:rPr lang="en-US" sz="1846" i="1" u="sng" dirty="0" err="1">
                <a:solidFill>
                  <a:srgbClr val="FF0000"/>
                </a:solidFill>
              </a:rPr>
              <a:t>persediaan</a:t>
            </a:r>
            <a:r>
              <a:rPr lang="en-US" sz="1846" i="1" u="sng" dirty="0">
                <a:solidFill>
                  <a:srgbClr val="FF0000"/>
                </a:solidFill>
              </a:rPr>
              <a:t>, </a:t>
            </a:r>
            <a:r>
              <a:rPr lang="en-US" sz="1846" b="1" i="1" u="sng" dirty="0">
                <a:solidFill>
                  <a:srgbClr val="FF0000"/>
                </a:solidFill>
              </a:rPr>
              <a:t>preventive </a:t>
            </a:r>
            <a:r>
              <a:rPr lang="en-US" sz="1846" b="1" i="1" u="sng">
                <a:solidFill>
                  <a:srgbClr val="FF0000"/>
                </a:solidFill>
              </a:rPr>
              <a:t>maintenance</a:t>
            </a:r>
            <a:r>
              <a:rPr lang="en-US" sz="1846" i="1" u="sng">
                <a:solidFill>
                  <a:srgbClr val="FF0000"/>
                </a:solidFill>
              </a:rPr>
              <a:t>,</a:t>
            </a:r>
            <a:r>
              <a:rPr lang="id-ID" sz="1846" i="1" u="sng">
                <a:solidFill>
                  <a:srgbClr val="FF0000"/>
                </a:solidFill>
              </a:rPr>
              <a:t> </a:t>
            </a:r>
            <a:r>
              <a:rPr lang="en-US" sz="1846" i="1" u="sng">
                <a:solidFill>
                  <a:srgbClr val="FF0000"/>
                </a:solidFill>
              </a:rPr>
              <a:t> </a:t>
            </a:r>
            <a:r>
              <a:rPr lang="en-US" sz="1846" i="1" u="sng" dirty="0" err="1">
                <a:solidFill>
                  <a:srgbClr val="FF0000"/>
                </a:solidFill>
              </a:rPr>
              <a:t>dan</a:t>
            </a:r>
            <a:r>
              <a:rPr lang="en-US" sz="1846" i="1" u="sng" dirty="0">
                <a:solidFill>
                  <a:srgbClr val="FF0000"/>
                </a:solidFill>
              </a:rPr>
              <a:t> </a:t>
            </a:r>
            <a:r>
              <a:rPr lang="en-US" sz="1846" i="1" u="sng" dirty="0" err="1">
                <a:solidFill>
                  <a:srgbClr val="FF0000"/>
                </a:solidFill>
              </a:rPr>
              <a:t>kalibrasi</a:t>
            </a:r>
            <a:r>
              <a:rPr lang="en-US" sz="1846" i="1" u="sng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10597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369" y="6110082"/>
            <a:ext cx="1617785" cy="559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: Rounded Corners 5"/>
          <p:cNvSpPr/>
          <p:nvPr/>
        </p:nvSpPr>
        <p:spPr>
          <a:xfrm>
            <a:off x="784952" y="4548070"/>
            <a:ext cx="8101002" cy="1384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>
                <a:solidFill>
                  <a:schemeClr val="tx1"/>
                </a:solidFill>
              </a:rPr>
              <a:t>Menegaskan </a:t>
            </a:r>
            <a:r>
              <a:rPr lang="en-US" sz="1846" dirty="0" err="1">
                <a:solidFill>
                  <a:schemeClr val="tx1"/>
                </a:solidFill>
              </a:rPr>
              <a:t>bahwa</a:t>
            </a:r>
            <a:r>
              <a:rPr lang="en-US" sz="1846" dirty="0">
                <a:solidFill>
                  <a:schemeClr val="tx1"/>
                </a:solidFill>
              </a:rPr>
              <a:t> </a:t>
            </a:r>
            <a:r>
              <a:rPr lang="en-US" sz="1846" dirty="0" err="1">
                <a:solidFill>
                  <a:schemeClr val="tx1"/>
                </a:solidFill>
              </a:rPr>
              <a:t>saat</a:t>
            </a:r>
            <a:r>
              <a:rPr lang="en-US" sz="1846" dirty="0">
                <a:solidFill>
                  <a:schemeClr val="tx1"/>
                </a:solidFill>
              </a:rPr>
              <a:t> </a:t>
            </a:r>
            <a:r>
              <a:rPr lang="en-US" sz="1846" dirty="0" err="1">
                <a:solidFill>
                  <a:schemeClr val="tx1"/>
                </a:solidFill>
              </a:rPr>
              <a:t>membuat</a:t>
            </a:r>
            <a:r>
              <a:rPr lang="en-US" sz="1846" dirty="0">
                <a:solidFill>
                  <a:schemeClr val="tx1"/>
                </a:solidFill>
              </a:rPr>
              <a:t> </a:t>
            </a:r>
            <a:r>
              <a:rPr lang="en-US" sz="1846" dirty="0" err="1">
                <a:solidFill>
                  <a:schemeClr val="tx1"/>
                </a:solidFill>
              </a:rPr>
              <a:t>jadwal</a:t>
            </a:r>
            <a:r>
              <a:rPr lang="en-US" sz="1846" dirty="0">
                <a:solidFill>
                  <a:schemeClr val="tx1"/>
                </a:solidFill>
              </a:rPr>
              <a:t> </a:t>
            </a:r>
            <a:r>
              <a:rPr lang="en-US" sz="1846" dirty="0" err="1">
                <a:solidFill>
                  <a:schemeClr val="tx1"/>
                </a:solidFill>
              </a:rPr>
              <a:t>produksi</a:t>
            </a:r>
            <a:r>
              <a:rPr lang="en-US" sz="1846" dirty="0">
                <a:solidFill>
                  <a:schemeClr val="tx1"/>
                </a:solidFill>
              </a:rPr>
              <a:t> </a:t>
            </a:r>
            <a:r>
              <a:rPr lang="en-US" sz="1846" dirty="0" err="1">
                <a:solidFill>
                  <a:schemeClr val="tx1"/>
                </a:solidFill>
              </a:rPr>
              <a:t>harus</a:t>
            </a:r>
            <a:r>
              <a:rPr lang="en-US" sz="1846" dirty="0">
                <a:solidFill>
                  <a:schemeClr val="tx1"/>
                </a:solidFill>
              </a:rPr>
              <a:t> </a:t>
            </a:r>
            <a:r>
              <a:rPr lang="en-US" sz="1846" dirty="0" err="1">
                <a:solidFill>
                  <a:schemeClr val="tx1"/>
                </a:solidFill>
              </a:rPr>
              <a:t>mempertimbangkan</a:t>
            </a:r>
            <a:r>
              <a:rPr lang="en-US" sz="1846" dirty="0">
                <a:solidFill>
                  <a:schemeClr val="tx1"/>
                </a:solidFill>
              </a:rPr>
              <a:t> </a:t>
            </a:r>
            <a:r>
              <a:rPr lang="en-US" sz="1846" err="1">
                <a:solidFill>
                  <a:schemeClr val="tx1"/>
                </a:solidFill>
              </a:rPr>
              <a:t>beberapa</a:t>
            </a:r>
            <a:r>
              <a:rPr lang="en-US" sz="1846">
                <a:solidFill>
                  <a:schemeClr val="tx1"/>
                </a:solidFill>
              </a:rPr>
              <a:t> hal</a:t>
            </a:r>
            <a:r>
              <a:rPr lang="id-ID" sz="1846">
                <a:solidFill>
                  <a:schemeClr val="tx1"/>
                </a:solidFill>
              </a:rPr>
              <a:t>, diantaranya adalah salah satu pilar TPM: Planed Maintenance, seperti </a:t>
            </a:r>
            <a:r>
              <a:rPr lang="id-ID" sz="2000">
                <a:solidFill>
                  <a:srgbClr val="232629"/>
                </a:solidFill>
              </a:rPr>
              <a:t>Preventive Maintenance Rutin &amp; Overhoul Terencana, </a:t>
            </a:r>
            <a:r>
              <a:rPr lang="en-US" sz="1846">
                <a:solidFill>
                  <a:schemeClr val="tx1"/>
                </a:solidFill>
              </a:rPr>
              <a:t>agar </a:t>
            </a:r>
            <a:r>
              <a:rPr lang="en-US" sz="1846" dirty="0">
                <a:solidFill>
                  <a:schemeClr val="tx1"/>
                </a:solidFill>
              </a:rPr>
              <a:t>proses </a:t>
            </a:r>
            <a:r>
              <a:rPr lang="en-US" sz="1846" dirty="0" err="1">
                <a:solidFill>
                  <a:schemeClr val="tx1"/>
                </a:solidFill>
              </a:rPr>
              <a:t>dapat</a:t>
            </a:r>
            <a:r>
              <a:rPr lang="en-US" sz="1846" dirty="0">
                <a:solidFill>
                  <a:schemeClr val="tx1"/>
                </a:solidFill>
              </a:rPr>
              <a:t> </a:t>
            </a:r>
            <a:r>
              <a:rPr lang="en-US" sz="1846" dirty="0" err="1">
                <a:solidFill>
                  <a:schemeClr val="tx1"/>
                </a:solidFill>
              </a:rPr>
              <a:t>berjalan</a:t>
            </a:r>
            <a:r>
              <a:rPr lang="en-US" sz="1846" dirty="0">
                <a:solidFill>
                  <a:schemeClr val="tx1"/>
                </a:solidFill>
              </a:rPr>
              <a:t> </a:t>
            </a:r>
            <a:r>
              <a:rPr lang="en-US" sz="1846" err="1">
                <a:solidFill>
                  <a:schemeClr val="tx1"/>
                </a:solidFill>
              </a:rPr>
              <a:t>dengan</a:t>
            </a:r>
            <a:r>
              <a:rPr lang="en-US" sz="1846">
                <a:solidFill>
                  <a:schemeClr val="tx1"/>
                </a:solidFill>
              </a:rPr>
              <a:t> baik</a:t>
            </a:r>
            <a:r>
              <a:rPr lang="id-ID" sz="1846">
                <a:solidFill>
                  <a:schemeClr val="tx1"/>
                </a:solidFill>
              </a:rPr>
              <a:t> (SSC)</a:t>
            </a:r>
            <a:endParaRPr lang="en-US" sz="1846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459524"/>
            <a:ext cx="4220308" cy="422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" name="Rectangle 2"/>
          <p:cNvSpPr/>
          <p:nvPr/>
        </p:nvSpPr>
        <p:spPr>
          <a:xfrm>
            <a:off x="5627077" y="263769"/>
            <a:ext cx="3516923" cy="4923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8FF18-AB3E-42DD-A1DB-2F15E8CC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B307-226E-401C-947F-DA072ED8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2561408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Image result for maintena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4" r="8462"/>
          <a:stretch/>
        </p:blipFill>
        <p:spPr bwMode="auto">
          <a:xfrm flipH="1">
            <a:off x="0" y="265117"/>
            <a:ext cx="3484651" cy="634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219" name="Rectangle 2"/>
          <p:cNvSpPr>
            <a:spLocks noGrp="1" noChangeArrowheads="1"/>
          </p:cNvSpPr>
          <p:nvPr>
            <p:ph type="title"/>
          </p:nvPr>
        </p:nvSpPr>
        <p:spPr>
          <a:xfrm>
            <a:off x="3553749" y="725445"/>
            <a:ext cx="4904451" cy="105507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2400" b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IATF </a:t>
            </a:r>
            <a:r>
              <a:rPr lang="id-ID" sz="2400" b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16949</a:t>
            </a:r>
            <a:br>
              <a:rPr lang="id-ID" sz="2400" b="1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r>
              <a:rPr lang="en-US" sz="2400" b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8.5.1.5 </a:t>
            </a:r>
            <a:r>
              <a:rPr lang="en-US" altLang="en-US" sz="2400" b="1"/>
              <a:t>Total </a:t>
            </a:r>
            <a:r>
              <a:rPr lang="en-US" altLang="en-US" sz="2400" b="1" dirty="0"/>
              <a:t>Productive Maintenance</a:t>
            </a:r>
            <a:endParaRPr lang="en-GB" altLang="en-US" sz="2400" b="1" dirty="0"/>
          </a:p>
        </p:txBody>
      </p:sp>
      <p:sp>
        <p:nvSpPr>
          <p:cNvPr id="137220" name="Rectangle 3"/>
          <p:cNvSpPr>
            <a:spLocks noGrp="1" noChangeArrowheads="1"/>
          </p:cNvSpPr>
          <p:nvPr>
            <p:ph idx="1"/>
          </p:nvPr>
        </p:nvSpPr>
        <p:spPr>
          <a:xfrm>
            <a:off x="4009293" y="1811215"/>
            <a:ext cx="4640575" cy="37222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62" b="1" dirty="0" err="1"/>
              <a:t>Organisasi</a:t>
            </a:r>
            <a:r>
              <a:rPr lang="en-US" sz="1662" b="1" dirty="0"/>
              <a:t> </a:t>
            </a:r>
            <a:r>
              <a:rPr lang="en-US" sz="1662" b="1" dirty="0" err="1"/>
              <a:t>harus</a:t>
            </a:r>
            <a:r>
              <a:rPr lang="en-US" sz="1662" b="1" dirty="0"/>
              <a:t> </a:t>
            </a:r>
            <a:r>
              <a:rPr lang="en-US" sz="1662" b="1" dirty="0" err="1"/>
              <a:t>mengembangkan</a:t>
            </a:r>
            <a:r>
              <a:rPr lang="en-US" sz="1662" b="1" dirty="0"/>
              <a:t>, </a:t>
            </a:r>
            <a:r>
              <a:rPr lang="en-US" sz="1662" b="1" dirty="0" err="1"/>
              <a:t>menerapkan</a:t>
            </a:r>
            <a:r>
              <a:rPr lang="en-US" sz="1662" b="1" dirty="0"/>
              <a:t>, </a:t>
            </a:r>
            <a:r>
              <a:rPr lang="en-US" sz="1662" b="1" dirty="0" err="1"/>
              <a:t>dan</a:t>
            </a:r>
            <a:r>
              <a:rPr lang="en-US" sz="1662" b="1" dirty="0"/>
              <a:t> </a:t>
            </a:r>
            <a:r>
              <a:rPr lang="en-US" sz="1662" b="1" err="1"/>
              <a:t>memelihara</a:t>
            </a:r>
            <a:r>
              <a:rPr lang="en-US" sz="1662" b="1"/>
              <a:t> sistem </a:t>
            </a:r>
            <a:r>
              <a:rPr lang="en-US" sz="1662" b="1" dirty="0"/>
              <a:t>Total Productive </a:t>
            </a:r>
            <a:r>
              <a:rPr lang="en-US" sz="1662" b="1"/>
              <a:t>Maintenance </a:t>
            </a:r>
            <a:r>
              <a:rPr lang="id-ID" sz="1662" b="1"/>
              <a:t>terdokumentasi. </a:t>
            </a:r>
            <a:endParaRPr lang="en-US" sz="1662" b="1" dirty="0"/>
          </a:p>
          <a:p>
            <a:pPr marL="0" indent="0">
              <a:buNone/>
            </a:pPr>
            <a:r>
              <a:rPr lang="en-US" sz="1662" b="1" dirty="0"/>
              <a:t>Minimal, </a:t>
            </a:r>
            <a:r>
              <a:rPr lang="en-US" sz="1662" b="1" dirty="0" err="1"/>
              <a:t>sistem</a:t>
            </a:r>
            <a:r>
              <a:rPr lang="en-US" sz="1662" b="1" dirty="0"/>
              <a:t> </a:t>
            </a:r>
            <a:r>
              <a:rPr lang="en-US" sz="1662" b="1" dirty="0" err="1"/>
              <a:t>harus</a:t>
            </a:r>
            <a:r>
              <a:rPr lang="en-US" sz="1662" b="1" dirty="0"/>
              <a:t> </a:t>
            </a:r>
            <a:r>
              <a:rPr lang="en-US" sz="1662" b="1" dirty="0" err="1"/>
              <a:t>meliputi</a:t>
            </a:r>
            <a:r>
              <a:rPr lang="en-US" sz="1662" b="1" dirty="0"/>
              <a:t> </a:t>
            </a:r>
            <a:r>
              <a:rPr lang="en-US" sz="1662" b="1" dirty="0" err="1"/>
              <a:t>hal</a:t>
            </a:r>
            <a:r>
              <a:rPr lang="en-US" sz="1662" b="1" dirty="0"/>
              <a:t> </a:t>
            </a:r>
            <a:r>
              <a:rPr lang="en-US" sz="1662" b="1" dirty="0" err="1"/>
              <a:t>berikut</a:t>
            </a:r>
            <a:r>
              <a:rPr lang="en-US" sz="1662" b="1" dirty="0"/>
              <a:t>:</a:t>
            </a:r>
          </a:p>
          <a:p>
            <a:pPr marL="422041" indent="-422041">
              <a:buFont typeface="+mj-lt"/>
              <a:buAutoNum type="alphaLcParenR"/>
            </a:pPr>
            <a:r>
              <a:rPr lang="en-US" sz="1662" b="1" dirty="0" err="1"/>
              <a:t>identifikasi</a:t>
            </a:r>
            <a:r>
              <a:rPr lang="en-US" sz="1662" b="1" dirty="0"/>
              <a:t> </a:t>
            </a:r>
            <a:r>
              <a:rPr lang="en-US" sz="1662" b="1" dirty="0" err="1"/>
              <a:t>peralatan</a:t>
            </a:r>
            <a:r>
              <a:rPr lang="en-US" sz="1662" b="1" dirty="0"/>
              <a:t> proses yang </a:t>
            </a:r>
            <a:r>
              <a:rPr lang="en-US" sz="1662" b="1" dirty="0" err="1"/>
              <a:t>diperlukan</a:t>
            </a:r>
            <a:r>
              <a:rPr lang="en-US" sz="1662" b="1" dirty="0"/>
              <a:t> </a:t>
            </a:r>
            <a:r>
              <a:rPr lang="en-US" sz="1662" b="1" dirty="0" err="1"/>
              <a:t>untuk</a:t>
            </a:r>
            <a:r>
              <a:rPr lang="en-US" sz="1662" b="1" dirty="0"/>
              <a:t> </a:t>
            </a:r>
            <a:r>
              <a:rPr lang="en-US" sz="1662" b="1" err="1"/>
              <a:t>menghasilkan</a:t>
            </a:r>
            <a:r>
              <a:rPr lang="en-US" sz="1662" b="1"/>
              <a:t> produk </a:t>
            </a:r>
            <a:r>
              <a:rPr lang="id-ID" sz="1662" b="1"/>
              <a:t>sesuai </a:t>
            </a:r>
            <a:r>
              <a:rPr lang="en-US" sz="1662" b="1"/>
              <a:t>pada </a:t>
            </a:r>
            <a:r>
              <a:rPr lang="en-US" sz="1662" b="1" dirty="0"/>
              <a:t>volume yang </a:t>
            </a:r>
            <a:r>
              <a:rPr lang="en-US" sz="1662" b="1" dirty="0" err="1"/>
              <a:t>dibutuhkan</a:t>
            </a:r>
            <a:r>
              <a:rPr lang="en-US" sz="1662" b="1" dirty="0"/>
              <a:t>;</a:t>
            </a:r>
          </a:p>
          <a:p>
            <a:pPr marL="422041" indent="-422041">
              <a:buFont typeface="+mj-lt"/>
              <a:buAutoNum type="alphaLcParenR"/>
            </a:pPr>
            <a:r>
              <a:rPr lang="en-US" sz="1662" b="1" dirty="0" err="1"/>
              <a:t>ketersediaan</a:t>
            </a:r>
            <a:r>
              <a:rPr lang="en-US" sz="1662" b="1" dirty="0"/>
              <a:t> </a:t>
            </a:r>
            <a:r>
              <a:rPr lang="en-US" sz="1662" b="1" dirty="0" err="1"/>
              <a:t>suku</a:t>
            </a:r>
            <a:r>
              <a:rPr lang="en-US" sz="1662" b="1" dirty="0"/>
              <a:t> </a:t>
            </a:r>
            <a:r>
              <a:rPr lang="en-US" sz="1662" b="1" dirty="0" err="1"/>
              <a:t>cadang</a:t>
            </a:r>
            <a:r>
              <a:rPr lang="en-US" sz="1662" b="1" dirty="0"/>
              <a:t> </a:t>
            </a:r>
            <a:r>
              <a:rPr lang="en-US" sz="1662" b="1" dirty="0" err="1"/>
              <a:t>untuk</a:t>
            </a:r>
            <a:r>
              <a:rPr lang="en-US" sz="1662" b="1" dirty="0"/>
              <a:t> </a:t>
            </a:r>
            <a:r>
              <a:rPr lang="en-US" sz="1662" b="1" err="1"/>
              <a:t>peralatan</a:t>
            </a:r>
            <a:r>
              <a:rPr lang="en-US" sz="1662" b="1"/>
              <a:t> </a:t>
            </a:r>
            <a:r>
              <a:rPr lang="id-ID" sz="1662" b="1"/>
              <a:t>yang ter </a:t>
            </a:r>
            <a:r>
              <a:rPr lang="en-US" sz="1662" b="1"/>
              <a:t>identifikasi </a:t>
            </a:r>
            <a:r>
              <a:rPr lang="id-ID" sz="1662" b="1"/>
              <a:t>pada item a;</a:t>
            </a:r>
            <a:endParaRPr lang="en-US" sz="1662" b="1" dirty="0"/>
          </a:p>
          <a:p>
            <a:pPr marL="422041" indent="-422041">
              <a:buFont typeface="+mj-lt"/>
              <a:buAutoNum type="alphaLcParenR"/>
            </a:pPr>
            <a:r>
              <a:rPr lang="en-US" sz="1662" b="1" dirty="0" err="1"/>
              <a:t>penyediaan</a:t>
            </a:r>
            <a:r>
              <a:rPr lang="en-US" sz="1662" b="1" dirty="0"/>
              <a:t> </a:t>
            </a:r>
            <a:r>
              <a:rPr lang="en-US" sz="1662" b="1" dirty="0" err="1"/>
              <a:t>sumber</a:t>
            </a:r>
            <a:r>
              <a:rPr lang="en-US" sz="1662" b="1" dirty="0"/>
              <a:t> </a:t>
            </a:r>
            <a:r>
              <a:rPr lang="en-US" sz="1662" b="1" dirty="0" err="1"/>
              <a:t>daya</a:t>
            </a:r>
            <a:r>
              <a:rPr lang="en-US" sz="1662" b="1" dirty="0"/>
              <a:t> </a:t>
            </a:r>
            <a:r>
              <a:rPr lang="en-US" sz="1662" b="1" err="1"/>
              <a:t>untuk</a:t>
            </a:r>
            <a:r>
              <a:rPr lang="en-US" sz="1662" b="1"/>
              <a:t> </a:t>
            </a:r>
            <a:r>
              <a:rPr lang="id-ID" sz="1662" b="1"/>
              <a:t>pemeliharaan </a:t>
            </a:r>
            <a:r>
              <a:rPr lang="en-US" sz="1662" b="1"/>
              <a:t>mesin</a:t>
            </a:r>
            <a:r>
              <a:rPr lang="en-US" sz="1662" b="1" dirty="0"/>
              <a:t>, </a:t>
            </a:r>
            <a:r>
              <a:rPr lang="en-US" sz="1662" b="1" dirty="0" err="1"/>
              <a:t>peralatan</a:t>
            </a:r>
            <a:r>
              <a:rPr lang="en-US" sz="1662" b="1" dirty="0"/>
              <a:t>, </a:t>
            </a:r>
            <a:r>
              <a:rPr lang="en-US" sz="1662" b="1" dirty="0" err="1"/>
              <a:t>dan</a:t>
            </a:r>
            <a:r>
              <a:rPr lang="en-US" sz="1662" b="1" dirty="0"/>
              <a:t> </a:t>
            </a:r>
            <a:r>
              <a:rPr lang="en-US" sz="1662" b="1" err="1"/>
              <a:t>fasilitas</a:t>
            </a:r>
            <a:r>
              <a:rPr lang="en-US" sz="1662" b="1"/>
              <a:t> ;</a:t>
            </a:r>
            <a:endParaRPr lang="en-US" sz="1662" b="1" dirty="0"/>
          </a:p>
          <a:p>
            <a:pPr marL="422041" indent="-422041">
              <a:buFont typeface="+mj-lt"/>
              <a:buAutoNum type="alphaLcParenR"/>
            </a:pPr>
            <a:r>
              <a:rPr lang="id-ID" sz="1662" b="1"/>
              <a:t>Penyimpanan &amp; pemeliharaan</a:t>
            </a:r>
            <a:r>
              <a:rPr lang="en-US" sz="1662" b="1"/>
              <a:t> </a:t>
            </a:r>
            <a:r>
              <a:rPr lang="en-US" sz="1662" b="1" dirty="0" err="1"/>
              <a:t>peralatan</a:t>
            </a:r>
            <a:r>
              <a:rPr lang="en-US" sz="1662" b="1"/>
              <a:t>, </a:t>
            </a:r>
            <a:r>
              <a:rPr lang="id-ID" sz="1662" b="1"/>
              <a:t>tooling</a:t>
            </a:r>
            <a:r>
              <a:rPr lang="en-US" sz="1662" b="1"/>
              <a:t>, </a:t>
            </a:r>
            <a:r>
              <a:rPr lang="en-US" sz="1662" b="1" dirty="0" err="1"/>
              <a:t>dan</a:t>
            </a:r>
            <a:r>
              <a:rPr lang="en-US" sz="1662" b="1" dirty="0"/>
              <a:t> </a:t>
            </a:r>
            <a:r>
              <a:rPr lang="en-US" sz="1662" b="1" dirty="0" err="1"/>
              <a:t>alat</a:t>
            </a:r>
            <a:r>
              <a:rPr lang="en-US" sz="1662" b="1" dirty="0"/>
              <a:t> </a:t>
            </a:r>
            <a:r>
              <a:rPr lang="en-US" sz="1662" b="1" dirty="0" err="1"/>
              <a:t>ukur</a:t>
            </a:r>
            <a:r>
              <a:rPr lang="en-US" sz="1662" b="1" dirty="0"/>
              <a:t>;</a:t>
            </a:r>
          </a:p>
          <a:p>
            <a:pPr marL="422041" indent="-422041">
              <a:buFont typeface="+mj-lt"/>
              <a:buAutoNum type="alphaLcParenR"/>
            </a:pPr>
            <a:r>
              <a:rPr lang="en-US" sz="1662" b="1" dirty="0" err="1"/>
              <a:t>persyaratan</a:t>
            </a:r>
            <a:r>
              <a:rPr lang="en-US" sz="1662" b="1" dirty="0"/>
              <a:t> </a:t>
            </a:r>
            <a:r>
              <a:rPr lang="en-US" sz="1662" b="1" dirty="0" err="1"/>
              <a:t>khusus</a:t>
            </a:r>
            <a:r>
              <a:rPr lang="en-US" sz="1662" b="1" dirty="0"/>
              <a:t> </a:t>
            </a:r>
            <a:r>
              <a:rPr lang="en-US" sz="1662" b="1" dirty="0" err="1"/>
              <a:t>pelanggan</a:t>
            </a:r>
            <a:r>
              <a:rPr lang="en-US" sz="1662" b="1" dirty="0"/>
              <a:t> yang </a:t>
            </a:r>
            <a:r>
              <a:rPr lang="en-US" sz="1662" b="1" dirty="0" err="1"/>
              <a:t>berlaku</a:t>
            </a:r>
            <a:r>
              <a:rPr lang="en-US" sz="1662" b="1" dirty="0"/>
              <a:t>;</a:t>
            </a:r>
          </a:p>
        </p:txBody>
      </p:sp>
      <p:sp>
        <p:nvSpPr>
          <p:cNvPr id="2" name="Rectangle 1"/>
          <p:cNvSpPr/>
          <p:nvPr/>
        </p:nvSpPr>
        <p:spPr>
          <a:xfrm>
            <a:off x="3498099" y="287011"/>
            <a:ext cx="42202" cy="634964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580F54-17E2-458B-9B3D-E320550BC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B76616-2E49-44C4-8702-E6B3CD1AA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4106107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2908"/>
            <a:ext cx="3319215" cy="4431323"/>
          </a:xfrm>
          <a:prstGeom prst="rect">
            <a:avLst/>
          </a:prstGeom>
        </p:spPr>
      </p:pic>
      <p:sp>
        <p:nvSpPr>
          <p:cNvPr id="137219" name="Rectangle 2"/>
          <p:cNvSpPr>
            <a:spLocks noGrp="1" noChangeArrowheads="1"/>
          </p:cNvSpPr>
          <p:nvPr>
            <p:ph type="title"/>
          </p:nvPr>
        </p:nvSpPr>
        <p:spPr>
          <a:xfrm>
            <a:off x="3319215" y="441209"/>
            <a:ext cx="5484637" cy="1055077"/>
          </a:xfrm>
        </p:spPr>
        <p:txBody>
          <a:bodyPr/>
          <a:lstStyle/>
          <a:p>
            <a:pPr eaLnBrk="1" hangingPunct="1"/>
            <a:r>
              <a:rPr lang="en-US" altLang="en-US" sz="2585" b="1" dirty="0"/>
              <a:t>Total Productive Maintenance</a:t>
            </a:r>
            <a:endParaRPr lang="en-GB" altLang="en-US" sz="2585" b="1" dirty="0"/>
          </a:p>
        </p:txBody>
      </p:sp>
      <p:sp>
        <p:nvSpPr>
          <p:cNvPr id="137220" name="Rectangle 3"/>
          <p:cNvSpPr>
            <a:spLocks noGrp="1" noChangeArrowheads="1"/>
          </p:cNvSpPr>
          <p:nvPr>
            <p:ph idx="1"/>
          </p:nvPr>
        </p:nvSpPr>
        <p:spPr>
          <a:xfrm>
            <a:off x="3323812" y="1496285"/>
            <a:ext cx="5343960" cy="3788729"/>
          </a:xfrm>
        </p:spPr>
        <p:txBody>
          <a:bodyPr>
            <a:noAutofit/>
          </a:bodyPr>
          <a:lstStyle/>
          <a:p>
            <a:pPr marL="422041" indent="-422041">
              <a:buFont typeface="+mj-lt"/>
              <a:buAutoNum type="alphaLcParenR" startAt="6"/>
            </a:pPr>
            <a:r>
              <a:rPr lang="en-US" sz="1846" b="1" i="1" dirty="0" err="1"/>
              <a:t>objektif</a:t>
            </a:r>
            <a:r>
              <a:rPr lang="en-US" sz="1846" b="1" i="1" dirty="0"/>
              <a:t> </a:t>
            </a:r>
            <a:r>
              <a:rPr lang="en-US" sz="1846" b="1" i="1" dirty="0" err="1"/>
              <a:t>pemeliharaan</a:t>
            </a:r>
            <a:r>
              <a:rPr lang="id-ID" sz="1846" b="1" i="1" dirty="0"/>
              <a:t> terdokumentasi</a:t>
            </a:r>
            <a:r>
              <a:rPr lang="en-US" sz="1846" b="1" i="1" dirty="0"/>
              <a:t>, </a:t>
            </a:r>
            <a:r>
              <a:rPr lang="en-US" sz="1846" b="1" i="1" dirty="0" err="1"/>
              <a:t>misalnya</a:t>
            </a:r>
            <a:r>
              <a:rPr lang="en-US" sz="1846" b="1" i="1" dirty="0"/>
              <a:t>: OEE (Overall equipment   Effectiveness), MTBF (Mean Time Between Failure), dan MTTR (Mean Time To Repair), dan </a:t>
            </a:r>
            <a:r>
              <a:rPr lang="en-US" sz="1846" b="1" i="1" dirty="0" err="1"/>
              <a:t>matrik</a:t>
            </a:r>
            <a:r>
              <a:rPr lang="en-US" sz="1846" b="1" i="1" dirty="0"/>
              <a:t> </a:t>
            </a:r>
            <a:r>
              <a:rPr lang="en-US" sz="1846" b="1" i="1" dirty="0" err="1"/>
              <a:t>kepatuhan</a:t>
            </a:r>
            <a:r>
              <a:rPr lang="en-US" sz="1846" b="1" i="1" dirty="0"/>
              <a:t> Preventive Maintenance. </a:t>
            </a:r>
            <a:r>
              <a:rPr lang="en-US" sz="1846" b="1" i="1" dirty="0" err="1"/>
              <a:t>Kinerja</a:t>
            </a:r>
            <a:r>
              <a:rPr lang="en-US" sz="1846" b="1" i="1" dirty="0"/>
              <a:t> </a:t>
            </a:r>
            <a:r>
              <a:rPr lang="id-ID" sz="1846" b="1" i="1" dirty="0"/>
              <a:t>untuk </a:t>
            </a:r>
            <a:r>
              <a:rPr lang="en-US" sz="1846" b="1" i="1" dirty="0" err="1"/>
              <a:t>objektif</a:t>
            </a:r>
            <a:r>
              <a:rPr lang="en-US" sz="1846" b="1" i="1" dirty="0"/>
              <a:t> </a:t>
            </a:r>
            <a:r>
              <a:rPr lang="en-US" sz="1846" b="1" i="1" dirty="0" err="1"/>
              <a:t>pemeliharaan</a:t>
            </a:r>
            <a:r>
              <a:rPr lang="en-US" sz="1846" b="1" i="1" dirty="0"/>
              <a:t> </a:t>
            </a:r>
            <a:r>
              <a:rPr lang="en-US" sz="1846" b="1" i="1" dirty="0" err="1"/>
              <a:t>harus</a:t>
            </a:r>
            <a:r>
              <a:rPr lang="en-US" sz="1846" b="1" i="1" dirty="0"/>
              <a:t> </a:t>
            </a:r>
            <a:r>
              <a:rPr lang="en-US" sz="1846" b="1" i="1" dirty="0" err="1"/>
              <a:t>menjadi</a:t>
            </a:r>
            <a:r>
              <a:rPr lang="en-US" sz="1846" b="1" i="1" dirty="0"/>
              <a:t> </a:t>
            </a:r>
            <a:r>
              <a:rPr lang="en-US" sz="1846" b="1" i="1" dirty="0" err="1"/>
              <a:t>masukan</a:t>
            </a:r>
            <a:r>
              <a:rPr lang="en-US" sz="1846" b="1" i="1" dirty="0"/>
              <a:t> </a:t>
            </a:r>
            <a:r>
              <a:rPr lang="id-ID" sz="1846" b="1" i="1" dirty="0"/>
              <a:t>untuk</a:t>
            </a:r>
            <a:r>
              <a:rPr lang="en-US" sz="1846" b="1" i="1" dirty="0"/>
              <a:t> </a:t>
            </a:r>
            <a:r>
              <a:rPr lang="en-US" sz="1846" b="1" i="1" dirty="0" err="1"/>
              <a:t>tinjauan</a:t>
            </a:r>
            <a:r>
              <a:rPr lang="en-US" sz="1846" b="1" i="1" dirty="0"/>
              <a:t> </a:t>
            </a:r>
            <a:r>
              <a:rPr lang="en-US" sz="1846" b="1" i="1" dirty="0" err="1"/>
              <a:t>manajemen</a:t>
            </a:r>
            <a:r>
              <a:rPr lang="en-US" sz="1846" b="1" i="1" dirty="0"/>
              <a:t> (</a:t>
            </a:r>
            <a:r>
              <a:rPr lang="en-US" sz="1846" b="1" i="1" dirty="0" err="1"/>
              <a:t>lihat</a:t>
            </a:r>
            <a:r>
              <a:rPr lang="en-US" sz="1846" b="1" i="1" dirty="0"/>
              <a:t> ISO 9001, </a:t>
            </a:r>
            <a:r>
              <a:rPr lang="en-US" sz="1846" b="1" i="1" dirty="0" err="1"/>
              <a:t>pasal</a:t>
            </a:r>
            <a:r>
              <a:rPr lang="en-US" sz="1846" b="1" i="1" dirty="0"/>
              <a:t> 9.3);</a:t>
            </a:r>
          </a:p>
          <a:p>
            <a:pPr marL="422041" indent="-422041">
              <a:buFont typeface="+mj-lt"/>
              <a:buAutoNum type="alphaLcParenR" startAt="6"/>
            </a:pPr>
            <a:r>
              <a:rPr lang="en-US" sz="1846" b="1" i="1" u="sng" dirty="0" err="1"/>
              <a:t>Tinjauan</a:t>
            </a:r>
            <a:r>
              <a:rPr lang="en-US" sz="1846" b="1" i="1" u="sng" dirty="0"/>
              <a:t> </a:t>
            </a:r>
            <a:r>
              <a:rPr lang="en-US" sz="1846" b="1" i="1" u="sng" dirty="0" err="1"/>
              <a:t>rutin</a:t>
            </a:r>
            <a:r>
              <a:rPr lang="en-US" sz="1846" b="1" i="1" u="sng" dirty="0"/>
              <a:t> </a:t>
            </a:r>
            <a:r>
              <a:rPr lang="en-US" sz="1846" b="1" i="1" u="sng" dirty="0" err="1"/>
              <a:t>dari</a:t>
            </a:r>
            <a:r>
              <a:rPr lang="en-US" sz="1846" b="1" i="1" u="sng" dirty="0"/>
              <a:t> </a:t>
            </a:r>
            <a:r>
              <a:rPr lang="en-US" sz="1846" b="1" i="1" u="sng" dirty="0" err="1"/>
              <a:t>rencana</a:t>
            </a:r>
            <a:r>
              <a:rPr lang="en-US" sz="1846" b="1" i="1" u="sng" dirty="0"/>
              <a:t> </a:t>
            </a:r>
            <a:r>
              <a:rPr lang="id-ID" sz="1846" b="1" i="1" u="sng" dirty="0"/>
              <a:t>dan objektif </a:t>
            </a:r>
            <a:r>
              <a:rPr lang="en-US" sz="1846" b="1" i="1" u="sng" dirty="0" err="1"/>
              <a:t>perawatan</a:t>
            </a:r>
            <a:r>
              <a:rPr lang="id-ID" sz="1846" b="1" i="1" u="sng" dirty="0"/>
              <a:t> </a:t>
            </a:r>
            <a:r>
              <a:rPr lang="en-US" sz="1846" b="1" i="1" u="sng" dirty="0"/>
              <a:t>dan </a:t>
            </a:r>
            <a:r>
              <a:rPr lang="id-ID" sz="1846" b="1" i="1" u="sng" dirty="0"/>
              <a:t>suatu rencana kerja terdokumentasi untuk menindaklanjuti </a:t>
            </a:r>
            <a:r>
              <a:rPr lang="en-US" sz="1846" b="1" i="1" u="sng" dirty="0" err="1"/>
              <a:t>tindakan</a:t>
            </a:r>
            <a:r>
              <a:rPr lang="en-US" sz="1846" b="1" i="1" u="sng" dirty="0"/>
              <a:t> </a:t>
            </a:r>
            <a:r>
              <a:rPr lang="en-US" sz="1846" b="1" i="1" u="sng" dirty="0" err="1"/>
              <a:t>perbaikan</a:t>
            </a:r>
            <a:r>
              <a:rPr lang="en-US" sz="1846" b="1" i="1" u="sng" dirty="0"/>
              <a:t> </a:t>
            </a:r>
            <a:r>
              <a:rPr lang="en-US" sz="1846" b="1" i="1" u="sng" dirty="0" err="1"/>
              <a:t>ketika</a:t>
            </a:r>
            <a:r>
              <a:rPr lang="en-US" sz="1846" b="1" i="1" u="sng" dirty="0"/>
              <a:t> </a:t>
            </a:r>
            <a:r>
              <a:rPr lang="id-ID" sz="1846" b="1" i="1" u="sng" dirty="0"/>
              <a:t>objektif</a:t>
            </a:r>
            <a:r>
              <a:rPr lang="en-US" sz="1846" b="1" i="1" u="sng" dirty="0"/>
              <a:t> </a:t>
            </a:r>
            <a:r>
              <a:rPr lang="en-US" sz="1846" b="1" i="1" u="sng" dirty="0" err="1"/>
              <a:t>tidak</a:t>
            </a:r>
            <a:r>
              <a:rPr lang="en-US" sz="1846" b="1" i="1" u="sng" dirty="0"/>
              <a:t> </a:t>
            </a:r>
            <a:r>
              <a:rPr lang="en-US" sz="1846" b="1" i="1" u="sng" dirty="0" err="1"/>
              <a:t>tercapai</a:t>
            </a:r>
            <a:r>
              <a:rPr lang="en-US" sz="1846" b="1" i="1" dirty="0"/>
              <a:t>;</a:t>
            </a:r>
          </a:p>
          <a:p>
            <a:pPr marL="422041" indent="-422041">
              <a:buFont typeface="+mj-lt"/>
              <a:buAutoNum type="alphaLcParenR" startAt="6"/>
            </a:pPr>
            <a:r>
              <a:rPr lang="en-US" sz="1846" b="1" dirty="0" err="1"/>
              <a:t>Penggunaan</a:t>
            </a:r>
            <a:r>
              <a:rPr lang="en-US" sz="1846" b="1" dirty="0"/>
              <a:t> </a:t>
            </a:r>
            <a:r>
              <a:rPr lang="en-US" sz="1846" b="1" dirty="0" err="1"/>
              <a:t>metode</a:t>
            </a:r>
            <a:r>
              <a:rPr lang="en-US" sz="1846" b="1" dirty="0"/>
              <a:t> Preventive Maintenance;</a:t>
            </a:r>
          </a:p>
          <a:p>
            <a:pPr marL="422041" indent="-422041">
              <a:buFont typeface="+mj-lt"/>
              <a:buAutoNum type="alphaLcParenR" startAt="6"/>
            </a:pPr>
            <a:r>
              <a:rPr lang="en-US" sz="1846" b="1" dirty="0" err="1"/>
              <a:t>Penggunaan</a:t>
            </a:r>
            <a:r>
              <a:rPr lang="en-US" sz="1846" b="1" dirty="0"/>
              <a:t> </a:t>
            </a:r>
            <a:r>
              <a:rPr lang="en-US" sz="1846" b="1" dirty="0" err="1"/>
              <a:t>metode</a:t>
            </a:r>
            <a:r>
              <a:rPr lang="en-US" sz="1846" b="1" dirty="0"/>
              <a:t> Predictive Maintenance, </a:t>
            </a:r>
            <a:r>
              <a:rPr lang="en-US" sz="1846" b="1" dirty="0" err="1"/>
              <a:t>sebagaimana</a:t>
            </a:r>
            <a:r>
              <a:rPr lang="en-US" sz="1846" b="1" dirty="0"/>
              <a:t> </a:t>
            </a:r>
            <a:r>
              <a:rPr lang="id-ID" sz="1846" b="1" dirty="0"/>
              <a:t>dapat diditerapkan</a:t>
            </a:r>
            <a:r>
              <a:rPr lang="en-US" sz="1846" b="1" dirty="0"/>
              <a:t>;</a:t>
            </a:r>
          </a:p>
          <a:p>
            <a:pPr marL="422041" indent="-422041">
              <a:buFont typeface="+mj-lt"/>
              <a:buAutoNum type="alphaLcParenR" startAt="6"/>
            </a:pPr>
            <a:r>
              <a:rPr lang="en-US" sz="1846" b="1" i="1" u="sng" dirty="0"/>
              <a:t>overhaul </a:t>
            </a:r>
            <a:r>
              <a:rPr lang="en-US" sz="1846" b="1" i="1" u="sng" dirty="0" err="1"/>
              <a:t>berkala</a:t>
            </a:r>
            <a:r>
              <a:rPr lang="en-US" sz="1846" b="1" i="1" u="sng" dirty="0"/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63769"/>
            <a:ext cx="703385" cy="16881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4E21B-3CA1-4CD6-BE69-4464859C0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59AD8-4DA6-4728-9013-CED2B1168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3213064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/>
          <p:cNvGrpSpPr>
            <a:grpSpLocks/>
          </p:cNvGrpSpPr>
          <p:nvPr/>
        </p:nvGrpSpPr>
        <p:grpSpPr bwMode="auto">
          <a:xfrm>
            <a:off x="6252882" y="1088232"/>
            <a:ext cx="2556208" cy="2555921"/>
            <a:chOff x="1632" y="1248"/>
            <a:chExt cx="2682" cy="2286"/>
          </a:xfrm>
        </p:grpSpPr>
        <p:sp>
          <p:nvSpPr>
            <p:cNvPr id="13" name="Gear"/>
            <p:cNvSpPr>
              <a:spLocks noEditPoints="1" noChangeArrowheads="1"/>
            </p:cNvSpPr>
            <p:nvPr/>
          </p:nvSpPr>
          <p:spPr bwMode="auto">
            <a:xfrm>
              <a:off x="3119" y="1248"/>
              <a:ext cx="1195" cy="1048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20099999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14" name="AutoShape 6"/>
            <p:cNvSpPr>
              <a:spLocks noEditPoints="1" noChangeArrowheads="1"/>
            </p:cNvSpPr>
            <p:nvPr/>
          </p:nvSpPr>
          <p:spPr bwMode="auto">
            <a:xfrm>
              <a:off x="1632" y="1680"/>
              <a:ext cx="1429" cy="1253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20099999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15" name="AutoShape 7"/>
            <p:cNvSpPr>
              <a:spLocks noEditPoints="1" noChangeArrowheads="1"/>
            </p:cNvSpPr>
            <p:nvPr/>
          </p:nvSpPr>
          <p:spPr bwMode="auto">
            <a:xfrm>
              <a:off x="2559" y="2142"/>
              <a:ext cx="1588" cy="1392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4374 w 21600"/>
                <a:gd name="T9" fmla="*/ 3964 h 21600"/>
                <a:gd name="T10" fmla="*/ 17841 w 21600"/>
                <a:gd name="T11" fmla="*/ 1763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20099999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en-US"/>
            </a:p>
          </p:txBody>
        </p:sp>
      </p:grpSp>
      <p:sp>
        <p:nvSpPr>
          <p:cNvPr id="10" name="TextBox 1"/>
          <p:cNvSpPr txBox="1"/>
          <p:nvPr/>
        </p:nvSpPr>
        <p:spPr>
          <a:xfrm>
            <a:off x="1666928" y="971942"/>
            <a:ext cx="8712200" cy="37959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55600" algn="l"/>
                <a:tab pos="863600" algn="l"/>
              </a:tabLst>
            </a:pPr>
            <a:r>
              <a:rPr lang="id-ID" altLang="zh-CN" sz="3200" b="1">
                <a:cs typeface="Times New Roman" pitchFamily="18" charset="0"/>
              </a:rPr>
              <a:t>3. </a:t>
            </a:r>
            <a:r>
              <a:rPr lang="en-US" altLang="zh-CN" sz="3200" b="1">
                <a:cs typeface="Times New Roman" pitchFamily="18" charset="0"/>
              </a:rPr>
              <a:t>BERBAGAI </a:t>
            </a:r>
            <a:r>
              <a:rPr lang="id-ID" altLang="zh-CN" sz="3200" b="1">
                <a:cs typeface="Times New Roman" pitchFamily="18" charset="0"/>
              </a:rPr>
              <a:t>KONSEP</a:t>
            </a:r>
            <a:r>
              <a:rPr lang="en-US" altLang="zh-CN" sz="3200" b="1">
                <a:cs typeface="Times New Roman" pitchFamily="18" charset="0"/>
              </a:rPr>
              <a:t> </a:t>
            </a:r>
            <a:r>
              <a:rPr lang="id-ID" altLang="zh-CN" sz="3200" b="1">
                <a:cs typeface="Times New Roman" pitchFamily="18" charset="0"/>
              </a:rPr>
              <a:t>MAINTENANCE</a:t>
            </a:r>
            <a:endParaRPr lang="en-US" altLang="zh-CN" sz="3200" b="1" dirty="0">
              <a:cs typeface="Times New Roman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359110" y="2024801"/>
            <a:ext cx="6924393" cy="399596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55600" algn="l"/>
                <a:tab pos="863600" algn="l"/>
              </a:tabLst>
            </a:pPr>
            <a:endParaRPr lang="en-US" altLang="zh-CN" sz="3600" dirty="0"/>
          </a:p>
          <a:p>
            <a:pPr>
              <a:lnSpc>
                <a:spcPts val="3400"/>
              </a:lnSpc>
              <a:tabLst>
                <a:tab pos="355600" algn="l"/>
                <a:tab pos="863600" algn="l"/>
              </a:tabLst>
            </a:pPr>
            <a:r>
              <a:rPr lang="en-US" altLang="zh-CN" sz="3600" dirty="0"/>
              <a:t>	</a:t>
            </a:r>
            <a:r>
              <a:rPr lang="en-US" altLang="zh-CN" sz="3600" dirty="0">
                <a:solidFill>
                  <a:srgbClr val="333399"/>
                </a:solidFill>
              </a:rPr>
              <a:t>❶</a:t>
            </a:r>
            <a:r>
              <a:rPr lang="en-US" altLang="zh-CN" sz="3600" dirty="0">
                <a:cs typeface="Times New Roman" pitchFamily="18" charset="0"/>
              </a:rPr>
              <a:t>  </a:t>
            </a:r>
            <a:r>
              <a:rPr lang="en-US" altLang="zh-CN" sz="3600" b="1" dirty="0">
                <a:solidFill>
                  <a:srgbClr val="333399"/>
                </a:solidFill>
                <a:cs typeface="Times New Roman" pitchFamily="18" charset="0"/>
              </a:rPr>
              <a:t>Breakdown</a:t>
            </a:r>
            <a:r>
              <a:rPr lang="en-US" altLang="zh-CN" sz="3600" dirty="0"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333399"/>
                </a:solidFill>
                <a:cs typeface="Times New Roman" pitchFamily="18" charset="0"/>
              </a:rPr>
              <a:t>Maintenance</a:t>
            </a:r>
          </a:p>
          <a:p>
            <a:pPr>
              <a:lnSpc>
                <a:spcPts val="1000"/>
              </a:lnSpc>
            </a:pPr>
            <a:endParaRPr lang="en-US" altLang="zh-CN" sz="3600" dirty="0"/>
          </a:p>
          <a:p>
            <a:pPr>
              <a:lnSpc>
                <a:spcPts val="4000"/>
              </a:lnSpc>
              <a:tabLst>
                <a:tab pos="355600" algn="l"/>
                <a:tab pos="863600" algn="l"/>
              </a:tabLst>
            </a:pPr>
            <a:r>
              <a:rPr lang="en-US" altLang="zh-CN" sz="3600" dirty="0"/>
              <a:t>	</a:t>
            </a:r>
            <a:r>
              <a:rPr lang="en-US" altLang="zh-CN" sz="3600" dirty="0">
                <a:solidFill>
                  <a:srgbClr val="000000"/>
                </a:solidFill>
              </a:rPr>
              <a:t>❷</a:t>
            </a:r>
            <a:r>
              <a:rPr lang="en-US" altLang="zh-CN" sz="3600" dirty="0">
                <a:cs typeface="Times New Roman" pitchFamily="18" charset="0"/>
              </a:rPr>
              <a:t>  </a:t>
            </a:r>
            <a:r>
              <a:rPr lang="en-US" altLang="zh-CN" sz="3600" b="1" dirty="0">
                <a:solidFill>
                  <a:srgbClr val="000000"/>
                </a:solidFill>
                <a:cs typeface="Times New Roman" pitchFamily="18" charset="0"/>
              </a:rPr>
              <a:t>Preventive</a:t>
            </a:r>
            <a:r>
              <a:rPr lang="en-US" altLang="zh-CN" sz="3600" dirty="0"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cs typeface="Times New Roman" pitchFamily="18" charset="0"/>
              </a:rPr>
              <a:t>Maintenance</a:t>
            </a:r>
          </a:p>
          <a:p>
            <a:pPr>
              <a:lnSpc>
                <a:spcPts val="1000"/>
              </a:lnSpc>
            </a:pPr>
            <a:endParaRPr lang="en-US" altLang="zh-CN" sz="3600" dirty="0"/>
          </a:p>
          <a:p>
            <a:pPr>
              <a:lnSpc>
                <a:spcPts val="3900"/>
              </a:lnSpc>
              <a:tabLst>
                <a:tab pos="355600" algn="l"/>
                <a:tab pos="863600" algn="l"/>
              </a:tabLst>
            </a:pPr>
            <a:r>
              <a:rPr lang="en-US" altLang="zh-CN" sz="3600" dirty="0"/>
              <a:t>	</a:t>
            </a:r>
            <a:r>
              <a:rPr lang="en-US" altLang="zh-CN" sz="3600" dirty="0">
                <a:solidFill>
                  <a:srgbClr val="333399"/>
                </a:solidFill>
              </a:rPr>
              <a:t>❸  </a:t>
            </a:r>
            <a:r>
              <a:rPr lang="en-US" altLang="zh-CN" sz="3600" b="1" dirty="0">
                <a:solidFill>
                  <a:srgbClr val="333399"/>
                </a:solidFill>
                <a:cs typeface="Times New Roman" pitchFamily="18" charset="0"/>
              </a:rPr>
              <a:t>Predictive</a:t>
            </a:r>
            <a:r>
              <a:rPr lang="en-US" altLang="zh-CN" sz="3600" dirty="0"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333399"/>
                </a:solidFill>
                <a:cs typeface="Times New Roman" pitchFamily="18" charset="0"/>
              </a:rPr>
              <a:t>Maintenance</a:t>
            </a:r>
          </a:p>
          <a:p>
            <a:pPr>
              <a:lnSpc>
                <a:spcPts val="1000"/>
              </a:lnSpc>
            </a:pPr>
            <a:endParaRPr lang="en-US" altLang="zh-CN" sz="3600" dirty="0"/>
          </a:p>
          <a:p>
            <a:pPr>
              <a:lnSpc>
                <a:spcPts val="4000"/>
              </a:lnSpc>
              <a:tabLst>
                <a:tab pos="355600" algn="l"/>
                <a:tab pos="863600" algn="l"/>
              </a:tabLst>
            </a:pPr>
            <a:r>
              <a:rPr lang="en-US" altLang="zh-CN" sz="3600" dirty="0"/>
              <a:t>	</a:t>
            </a:r>
            <a:r>
              <a:rPr lang="en-US" altLang="zh-CN" sz="3600" dirty="0">
                <a:solidFill>
                  <a:srgbClr val="000000"/>
                </a:solidFill>
              </a:rPr>
              <a:t>❹  </a:t>
            </a:r>
            <a:r>
              <a:rPr lang="en-US" altLang="zh-CN" sz="3600" b="1" dirty="0">
                <a:solidFill>
                  <a:srgbClr val="000000"/>
                </a:solidFill>
                <a:cs typeface="Times New Roman" pitchFamily="18" charset="0"/>
              </a:rPr>
              <a:t>Improvement</a:t>
            </a:r>
            <a:r>
              <a:rPr lang="en-US" altLang="zh-CN" sz="3600" dirty="0"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cs typeface="Times New Roman" pitchFamily="18" charset="0"/>
              </a:rPr>
              <a:t>Maintenance</a:t>
            </a:r>
          </a:p>
          <a:p>
            <a:pPr>
              <a:lnSpc>
                <a:spcPts val="1000"/>
              </a:lnSpc>
            </a:pPr>
            <a:endParaRPr lang="en-US" altLang="zh-CN" sz="3600" dirty="0"/>
          </a:p>
          <a:p>
            <a:pPr>
              <a:lnSpc>
                <a:spcPts val="4000"/>
              </a:lnSpc>
              <a:tabLst>
                <a:tab pos="355600" algn="l"/>
                <a:tab pos="863600" algn="l"/>
              </a:tabLst>
            </a:pPr>
            <a:r>
              <a:rPr lang="en-US" altLang="zh-CN" sz="3600" dirty="0"/>
              <a:t>	</a:t>
            </a:r>
            <a:r>
              <a:rPr lang="en-US" altLang="zh-CN" sz="3600" dirty="0">
                <a:solidFill>
                  <a:srgbClr val="333399"/>
                </a:solidFill>
              </a:rPr>
              <a:t>❺  </a:t>
            </a:r>
            <a:r>
              <a:rPr lang="en-US" altLang="zh-CN" sz="3600" b="1" dirty="0">
                <a:solidFill>
                  <a:srgbClr val="333399"/>
                </a:solidFill>
                <a:cs typeface="Times New Roman" pitchFamily="18" charset="0"/>
              </a:rPr>
              <a:t>Maintenance</a:t>
            </a:r>
            <a:r>
              <a:rPr lang="id-ID" altLang="zh-CN" sz="3600" b="1" dirty="0">
                <a:solidFill>
                  <a:srgbClr val="333399"/>
                </a:solidFill>
                <a:cs typeface="Times New Roman" pitchFamily="18" charset="0"/>
              </a:rPr>
              <a:t> </a:t>
            </a:r>
            <a:r>
              <a:rPr lang="id-ID" altLang="zh-CN" sz="3600" b="1" dirty="0" err="1">
                <a:solidFill>
                  <a:srgbClr val="333399"/>
                </a:solidFill>
                <a:cs typeface="Times New Roman" pitchFamily="18" charset="0"/>
              </a:rPr>
              <a:t>Prevention</a:t>
            </a:r>
            <a:endParaRPr lang="en-US" altLang="zh-CN" sz="3600" b="1" dirty="0">
              <a:solidFill>
                <a:srgbClr val="333399"/>
              </a:solidFill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3600" dirty="0"/>
          </a:p>
          <a:p>
            <a:pPr>
              <a:lnSpc>
                <a:spcPts val="3900"/>
              </a:lnSpc>
              <a:tabLst>
                <a:tab pos="355600" algn="l"/>
                <a:tab pos="863600" algn="l"/>
              </a:tabLst>
            </a:pPr>
            <a:r>
              <a:rPr lang="en-US" altLang="zh-CN" sz="3600" dirty="0"/>
              <a:t>	</a:t>
            </a:r>
            <a:r>
              <a:rPr lang="en-US" altLang="zh-CN" sz="3600" dirty="0">
                <a:solidFill>
                  <a:srgbClr val="000000"/>
                </a:solidFill>
              </a:rPr>
              <a:t>❻  </a:t>
            </a:r>
            <a:r>
              <a:rPr lang="en-US" altLang="zh-CN" sz="3600" b="1" dirty="0">
                <a:solidFill>
                  <a:srgbClr val="000000"/>
                </a:solidFill>
                <a:cs typeface="Times New Roman" pitchFamily="18" charset="0"/>
              </a:rPr>
              <a:t>Productive Maintenance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739739" cy="19200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66928" y="1433760"/>
            <a:ext cx="747707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BCEAE-4633-45C1-813C-E8452F30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C389C-031D-4C1A-8A93-0959763A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1282842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/>
          <p:cNvSpPr/>
          <p:nvPr/>
        </p:nvSpPr>
        <p:spPr>
          <a:xfrm>
            <a:off x="2603427" y="3358654"/>
            <a:ext cx="5943600" cy="2816351"/>
          </a:xfrm>
          <a:custGeom>
            <a:avLst/>
            <a:gdLst>
              <a:gd name="connsiteX0" fmla="*/ 0 w 5943600"/>
              <a:gd name="connsiteY0" fmla="*/ 2816351 h 2816351"/>
              <a:gd name="connsiteX1" fmla="*/ 5943600 w 5943600"/>
              <a:gd name="connsiteY1" fmla="*/ 2816351 h 2816351"/>
              <a:gd name="connsiteX2" fmla="*/ 5943600 w 5943600"/>
              <a:gd name="connsiteY2" fmla="*/ 0 h 2816351"/>
              <a:gd name="connsiteX3" fmla="*/ 0 w 5943600"/>
              <a:gd name="connsiteY3" fmla="*/ 0 h 2816351"/>
              <a:gd name="connsiteX4" fmla="*/ 0 w 5943600"/>
              <a:gd name="connsiteY4" fmla="*/ 2816351 h 2816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43600" h="2816351">
                <a:moveTo>
                  <a:pt x="0" y="2816351"/>
                </a:moveTo>
                <a:lnTo>
                  <a:pt x="5943600" y="2816351"/>
                </a:lnTo>
                <a:lnTo>
                  <a:pt x="5943600" y="0"/>
                </a:lnTo>
                <a:lnTo>
                  <a:pt x="0" y="0"/>
                </a:lnTo>
                <a:lnTo>
                  <a:pt x="0" y="2816351"/>
                </a:lnTo>
              </a:path>
            </a:pathLst>
          </a:custGeom>
          <a:solidFill>
            <a:srgbClr val="8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600"/>
              </a:lnSpc>
              <a:tabLst>
                <a:tab pos="457200" algn="l"/>
                <a:tab pos="749300" algn="l"/>
              </a:tabLst>
            </a:pP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•   </a:t>
            </a:r>
            <a:r>
              <a:rPr lang="en-US" altLang="zh-CN" sz="2400" b="1" dirty="0" err="1">
                <a:solidFill>
                  <a:schemeClr val="bg1"/>
                </a:solidFill>
                <a:cs typeface="Times New Roman" pitchFamily="18" charset="0"/>
              </a:rPr>
              <a:t>Penyebabnya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cs typeface="Times New Roman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  <a:tabLst>
                <a:tab pos="457200" algn="l"/>
                <a:tab pos="749300" algn="l"/>
              </a:tabLst>
            </a:pPr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– Overhaul </a:t>
            </a:r>
            <a:r>
              <a:rPr lang="en-US" altLang="zh-CN" sz="2400" dirty="0" err="1">
                <a:solidFill>
                  <a:schemeClr val="bg1"/>
                </a:solidFill>
                <a:cs typeface="Times New Roman" pitchFamily="18" charset="0"/>
              </a:rPr>
              <a:t>terlambat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/ </a:t>
            </a:r>
            <a:r>
              <a:rPr lang="en-US" altLang="zh-CN" sz="2400" dirty="0" err="1">
                <a:solidFill>
                  <a:schemeClr val="bg1"/>
                </a:solidFill>
                <a:cs typeface="Times New Roman" pitchFamily="18" charset="0"/>
              </a:rPr>
              <a:t>tidak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cs typeface="Times New Roman" pitchFamily="18" charset="0"/>
              </a:rPr>
              <a:t>dilakukan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,</a:t>
            </a:r>
          </a:p>
          <a:p>
            <a:pPr>
              <a:lnSpc>
                <a:spcPts val="1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  <a:tabLst>
                <a:tab pos="457200" algn="l"/>
                <a:tab pos="749300" algn="l"/>
              </a:tabLst>
            </a:pPr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– </a:t>
            </a:r>
            <a:r>
              <a:rPr lang="en-US" altLang="zh-CN" sz="2400" dirty="0" err="1">
                <a:solidFill>
                  <a:schemeClr val="bg1"/>
                </a:solidFill>
                <a:cs typeface="Times New Roman" pitchFamily="18" charset="0"/>
              </a:rPr>
              <a:t>Tidak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cs typeface="Times New Roman" pitchFamily="18" charset="0"/>
              </a:rPr>
              <a:t>dilakukan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cs typeface="Times New Roman" pitchFamily="18" charset="0"/>
              </a:rPr>
              <a:t>perawatan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cs typeface="Times New Roman" pitchFamily="18" charset="0"/>
              </a:rPr>
              <a:t>rutin</a:t>
            </a:r>
            <a:endParaRPr lang="en-US" altLang="zh-CN" sz="2400" dirty="0">
              <a:solidFill>
                <a:schemeClr val="bg1"/>
              </a:solidFill>
              <a:cs typeface="Times New Roman" pitchFamily="18" charset="0"/>
            </a:endParaRPr>
          </a:p>
          <a:p>
            <a:pPr>
              <a:lnSpc>
                <a:spcPts val="2800"/>
              </a:lnSpc>
              <a:tabLst>
                <a:tab pos="457200" algn="l"/>
                <a:tab pos="749300" algn="l"/>
              </a:tabLst>
            </a:pPr>
            <a:r>
              <a:rPr lang="en-US" altLang="zh-CN" sz="2400" dirty="0">
                <a:solidFill>
                  <a:schemeClr val="bg1"/>
                </a:solidFill>
              </a:rPr>
              <a:t>		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(autonomous maintenance),</a:t>
            </a:r>
          </a:p>
          <a:p>
            <a:pPr>
              <a:lnSpc>
                <a:spcPts val="1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  <a:tabLst>
                <a:tab pos="457200" algn="l"/>
                <a:tab pos="749300" algn="l"/>
              </a:tabLst>
            </a:pPr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– Salah </a:t>
            </a:r>
            <a:r>
              <a:rPr lang="en-US" altLang="zh-CN" sz="2400" dirty="0" err="1">
                <a:solidFill>
                  <a:schemeClr val="bg1"/>
                </a:solidFill>
                <a:cs typeface="Times New Roman" pitchFamily="18" charset="0"/>
              </a:rPr>
              <a:t>operasi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,</a:t>
            </a:r>
          </a:p>
          <a:p>
            <a:pPr>
              <a:lnSpc>
                <a:spcPts val="1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  <a:tabLst>
                <a:tab pos="457200" algn="l"/>
                <a:tab pos="749300" algn="l"/>
              </a:tabLst>
            </a:pPr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– </a:t>
            </a:r>
            <a:r>
              <a:rPr lang="en-US" altLang="zh-CN" sz="2400" dirty="0" err="1">
                <a:solidFill>
                  <a:schemeClr val="bg1"/>
                </a:solidFill>
                <a:cs typeface="Times New Roman" pitchFamily="18" charset="0"/>
              </a:rPr>
              <a:t>Beban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cs typeface="Times New Roman" pitchFamily="18" charset="0"/>
              </a:rPr>
              <a:t>mesin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cs typeface="Times New Roman" pitchFamily="18" charset="0"/>
              </a:rPr>
              <a:t>melebihi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cs typeface="Times New Roman" pitchFamily="18" charset="0"/>
              </a:rPr>
              <a:t>kapasitas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, </a:t>
            </a:r>
            <a:r>
              <a:rPr lang="en-US" altLang="zh-CN" sz="2400" dirty="0" err="1">
                <a:solidFill>
                  <a:schemeClr val="bg1"/>
                </a:solidFill>
                <a:cs typeface="Times New Roman" pitchFamily="18" charset="0"/>
              </a:rPr>
              <a:t>dll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327811" y="2211877"/>
            <a:ext cx="1164602" cy="1872489"/>
            <a:chOff x="1241526" y="2391155"/>
            <a:chExt cx="1164602" cy="1872489"/>
          </a:xfrm>
        </p:grpSpPr>
        <p:sp>
          <p:nvSpPr>
            <p:cNvPr id="13" name="Freeform 12"/>
            <p:cNvSpPr/>
            <p:nvPr/>
          </p:nvSpPr>
          <p:spPr>
            <a:xfrm>
              <a:off x="1441436" y="3340100"/>
              <a:ext cx="964692" cy="923544"/>
            </a:xfrm>
            <a:custGeom>
              <a:avLst/>
              <a:gdLst>
                <a:gd name="connsiteX0" fmla="*/ 0 w 964692"/>
                <a:gd name="connsiteY0" fmla="*/ 0 h 923544"/>
                <a:gd name="connsiteX1" fmla="*/ 635507 w 964692"/>
                <a:gd name="connsiteY1" fmla="*/ 397763 h 923544"/>
                <a:gd name="connsiteX2" fmla="*/ 635507 w 964692"/>
                <a:gd name="connsiteY2" fmla="*/ 397763 h 923544"/>
                <a:gd name="connsiteX3" fmla="*/ 530351 w 964692"/>
                <a:gd name="connsiteY3" fmla="*/ 224027 h 923544"/>
                <a:gd name="connsiteX4" fmla="*/ 909827 w 964692"/>
                <a:gd name="connsiteY4" fmla="*/ 521207 h 923544"/>
                <a:gd name="connsiteX5" fmla="*/ 964691 w 964692"/>
                <a:gd name="connsiteY5" fmla="*/ 923544 h 923544"/>
                <a:gd name="connsiteX6" fmla="*/ 854963 w 964692"/>
                <a:gd name="connsiteY6" fmla="*/ 745235 h 923544"/>
                <a:gd name="connsiteX7" fmla="*/ 854963 w 964692"/>
                <a:gd name="connsiteY7" fmla="*/ 745235 h 923544"/>
                <a:gd name="connsiteX8" fmla="*/ 219455 w 964692"/>
                <a:gd name="connsiteY8" fmla="*/ 347471 h 923544"/>
                <a:gd name="connsiteX9" fmla="*/ 0 w 964692"/>
                <a:gd name="connsiteY9" fmla="*/ 0 h 92354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</a:cxnLst>
              <a:rect l="l" t="t" r="r" b="b"/>
              <a:pathLst>
                <a:path w="964692" h="923544">
                  <a:moveTo>
                    <a:pt x="0" y="0"/>
                  </a:moveTo>
                  <a:cubicBezTo>
                    <a:pt x="160019" y="256032"/>
                    <a:pt x="416051" y="416051"/>
                    <a:pt x="635507" y="397763"/>
                  </a:cubicBezTo>
                  <a:lnTo>
                    <a:pt x="635507" y="397763"/>
                  </a:lnTo>
                  <a:lnTo>
                    <a:pt x="530351" y="224027"/>
                  </a:lnTo>
                  <a:lnTo>
                    <a:pt x="909827" y="521207"/>
                  </a:lnTo>
                  <a:lnTo>
                    <a:pt x="964691" y="923544"/>
                  </a:lnTo>
                  <a:lnTo>
                    <a:pt x="854963" y="745235"/>
                  </a:lnTo>
                  <a:lnTo>
                    <a:pt x="854963" y="745235"/>
                  </a:lnTo>
                  <a:cubicBezTo>
                    <a:pt x="635507" y="763523"/>
                    <a:pt x="379476" y="603503"/>
                    <a:pt x="219455" y="347471"/>
                  </a:cubicBezTo>
                  <a:lnTo>
                    <a:pt x="0" y="0"/>
                  </a:lnTo>
                </a:path>
              </a:pathLst>
            </a:custGeom>
            <a:solidFill>
              <a:srgbClr val="FF000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4" name="Freeform 3"/>
            <p:cNvSpPr/>
            <p:nvPr/>
          </p:nvSpPr>
          <p:spPr>
            <a:xfrm>
              <a:off x="1241526" y="2391155"/>
              <a:ext cx="399821" cy="1033272"/>
            </a:xfrm>
            <a:custGeom>
              <a:avLst/>
              <a:gdLst>
                <a:gd name="connsiteX0" fmla="*/ 399821 w 399821"/>
                <a:gd name="connsiteY0" fmla="*/ 347472 h 1033272"/>
                <a:gd name="connsiteX1" fmla="*/ 271805 w 399821"/>
                <a:gd name="connsiteY1" fmla="*/ 1033272 h 1033272"/>
                <a:gd name="connsiteX2" fmla="*/ 271805 w 399821"/>
                <a:gd name="connsiteY2" fmla="*/ 1033272 h 1033272"/>
                <a:gd name="connsiteX3" fmla="*/ 79781 w 399821"/>
                <a:gd name="connsiteY3" fmla="*/ 100583 h 1033272"/>
                <a:gd name="connsiteX4" fmla="*/ 180365 w 399821"/>
                <a:gd name="connsiteY4" fmla="*/ 0 h 1033272"/>
                <a:gd name="connsiteX5" fmla="*/ 399821 w 399821"/>
                <a:gd name="connsiteY5" fmla="*/ 347472 h 103327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399821" h="1033272">
                  <a:moveTo>
                    <a:pt x="399821" y="347472"/>
                  </a:moveTo>
                  <a:cubicBezTo>
                    <a:pt x="216941" y="461772"/>
                    <a:pt x="162077" y="745236"/>
                    <a:pt x="271805" y="1033272"/>
                  </a:cubicBezTo>
                  <a:lnTo>
                    <a:pt x="271805" y="1033272"/>
                  </a:lnTo>
                  <a:cubicBezTo>
                    <a:pt x="6629" y="754379"/>
                    <a:pt x="-80238" y="333755"/>
                    <a:pt x="79781" y="100583"/>
                  </a:cubicBezTo>
                  <a:cubicBezTo>
                    <a:pt x="107213" y="59436"/>
                    <a:pt x="139217" y="27432"/>
                    <a:pt x="180365" y="0"/>
                  </a:cubicBezTo>
                  <a:lnTo>
                    <a:pt x="399821" y="347472"/>
                  </a:lnTo>
                </a:path>
              </a:pathLst>
            </a:custGeom>
            <a:solidFill>
              <a:srgbClr val="CD000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" name="Freeform 3"/>
            <p:cNvSpPr/>
            <p:nvPr/>
          </p:nvSpPr>
          <p:spPr>
            <a:xfrm>
              <a:off x="1241526" y="2391155"/>
              <a:ext cx="399821" cy="1033272"/>
            </a:xfrm>
            <a:custGeom>
              <a:avLst/>
              <a:gdLst>
                <a:gd name="connsiteX0" fmla="*/ 399821 w 399821"/>
                <a:gd name="connsiteY0" fmla="*/ 347472 h 1033272"/>
                <a:gd name="connsiteX1" fmla="*/ 271805 w 399821"/>
                <a:gd name="connsiteY1" fmla="*/ 1033272 h 1033272"/>
                <a:gd name="connsiteX2" fmla="*/ 271805 w 399821"/>
                <a:gd name="connsiteY2" fmla="*/ 1033272 h 1033272"/>
                <a:gd name="connsiteX3" fmla="*/ 79781 w 399821"/>
                <a:gd name="connsiteY3" fmla="*/ 100583 h 1033272"/>
                <a:gd name="connsiteX4" fmla="*/ 180365 w 399821"/>
                <a:gd name="connsiteY4" fmla="*/ 0 h 1033272"/>
                <a:gd name="connsiteX5" fmla="*/ 399821 w 399821"/>
                <a:gd name="connsiteY5" fmla="*/ 347472 h 103327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399821" h="1033272">
                  <a:moveTo>
                    <a:pt x="399821" y="347472"/>
                  </a:moveTo>
                  <a:cubicBezTo>
                    <a:pt x="216941" y="461772"/>
                    <a:pt x="162077" y="745236"/>
                    <a:pt x="271805" y="1033272"/>
                  </a:cubicBezTo>
                  <a:lnTo>
                    <a:pt x="271805" y="1033272"/>
                  </a:lnTo>
                  <a:cubicBezTo>
                    <a:pt x="6629" y="754379"/>
                    <a:pt x="-80238" y="333755"/>
                    <a:pt x="79781" y="100583"/>
                  </a:cubicBezTo>
                  <a:cubicBezTo>
                    <a:pt x="107213" y="59436"/>
                    <a:pt x="139217" y="27432"/>
                    <a:pt x="180365" y="0"/>
                  </a:cubicBezTo>
                  <a:lnTo>
                    <a:pt x="399821" y="347472"/>
                  </a:lnTo>
                </a:path>
              </a:pathLst>
            </a:custGeom>
            <a:solidFill>
              <a:srgbClr val="CD000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"/>
          <p:cNvSpPr txBox="1"/>
          <p:nvPr/>
        </p:nvSpPr>
        <p:spPr>
          <a:xfrm>
            <a:off x="1727632" y="2030531"/>
            <a:ext cx="6805307" cy="713016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520700" algn="l"/>
                <a:tab pos="1231900" algn="l"/>
              </a:tabLst>
            </a:pPr>
            <a:r>
              <a:rPr lang="en-US" altLang="zh-CN" sz="2400" dirty="0" err="1">
                <a:solidFill>
                  <a:schemeClr val="bg1"/>
                </a:solidFill>
                <a:cs typeface="Calibri" pitchFamily="18" charset="0"/>
              </a:rPr>
              <a:t>Perawatan</a:t>
            </a:r>
            <a:r>
              <a:rPr lang="en-US" altLang="zh-CN" sz="2400" dirty="0">
                <a:solidFill>
                  <a:schemeClr val="bg1"/>
                </a:solidFill>
                <a:cs typeface="Calibri" pitchFamily="18" charset="0"/>
              </a:rPr>
              <a:t> yang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cs typeface="Calibri" pitchFamily="18" charset="0"/>
              </a:rPr>
              <a:t>dilakukan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cs typeface="Calibri" pitchFamily="18" charset="0"/>
              </a:rPr>
              <a:t>secara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cs typeface="Calibri" pitchFamily="18" charset="0"/>
              </a:rPr>
              <a:t>terpaksa</a:t>
            </a:r>
            <a:r>
              <a:rPr lang="en-US" altLang="zh-CN" sz="2400" dirty="0">
                <a:solidFill>
                  <a:schemeClr val="bg1"/>
                </a:solidFill>
                <a:cs typeface="Calibri" pitchFamily="18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cs typeface="Calibri" pitchFamily="18" charset="0"/>
              </a:rPr>
              <a:t>karena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cs typeface="Calibri" pitchFamily="18" charset="0"/>
              </a:rPr>
              <a:t>peralatan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cs typeface="Calibri" pitchFamily="18" charset="0"/>
              </a:rPr>
              <a:t>rusak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cs typeface="Calibri" pitchFamily="18" charset="0"/>
              </a:rPr>
              <a:t>MENDADAK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161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cs typeface="Times New Roman" pitchFamily="18" charset="0"/>
              </a:rPr>
              <a:t>1.</a:t>
            </a:r>
            <a:r>
              <a:rPr lang="en-US" altLang="zh-CN" sz="4800" dirty="0">
                <a:cs typeface="Times New Roman" pitchFamily="18" charset="0"/>
              </a:rPr>
              <a:t> </a:t>
            </a:r>
            <a:r>
              <a:rPr lang="en-US" altLang="zh-CN" sz="4800" b="1" dirty="0">
                <a:cs typeface="Times New Roman" pitchFamily="18" charset="0"/>
              </a:rPr>
              <a:t>BREAKDOWN</a:t>
            </a:r>
            <a:r>
              <a:rPr lang="en-US" altLang="zh-CN" sz="4800" dirty="0">
                <a:cs typeface="Times New Roman" pitchFamily="18" charset="0"/>
              </a:rPr>
              <a:t> </a:t>
            </a:r>
            <a:r>
              <a:rPr lang="en-US" altLang="zh-CN" sz="4800" b="1" dirty="0">
                <a:cs typeface="Times New Roman" pitchFamily="18" charset="0"/>
              </a:rPr>
              <a:t>MAINTENANCE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11" y="4194094"/>
            <a:ext cx="1981200" cy="1981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1EA7A-BB8C-4BFA-A033-5BEE4756E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4F973-5891-447B-9CCD-06292066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1341771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5407D0-2A4A-4234-A0CD-4A59FCDCBEA7}"/>
              </a:ext>
            </a:extLst>
          </p:cNvPr>
          <p:cNvSpPr/>
          <p:nvPr/>
        </p:nvSpPr>
        <p:spPr>
          <a:xfrm>
            <a:off x="791852" y="3506771"/>
            <a:ext cx="5458119" cy="29600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19536406">
            <a:off x="6179235" y="2979078"/>
            <a:ext cx="1211580" cy="772667"/>
          </a:xfrm>
          <a:custGeom>
            <a:avLst/>
            <a:gdLst>
              <a:gd name="connsiteX0" fmla="*/ 155447 w 1211580"/>
              <a:gd name="connsiteY0" fmla="*/ 283464 h 772667"/>
              <a:gd name="connsiteX1" fmla="*/ 690371 w 1211580"/>
              <a:gd name="connsiteY1" fmla="*/ 0 h 772667"/>
              <a:gd name="connsiteX2" fmla="*/ 521207 w 1211580"/>
              <a:gd name="connsiteY2" fmla="*/ 192023 h 772667"/>
              <a:gd name="connsiteX3" fmla="*/ 521207 w 1211580"/>
              <a:gd name="connsiteY3" fmla="*/ 192023 h 772667"/>
              <a:gd name="connsiteX4" fmla="*/ 1211580 w 1211580"/>
              <a:gd name="connsiteY4" fmla="*/ 13716 h 772667"/>
              <a:gd name="connsiteX5" fmla="*/ 1211580 w 1211580"/>
              <a:gd name="connsiteY5" fmla="*/ 13716 h 772667"/>
              <a:gd name="connsiteX6" fmla="*/ 173735 w 1211580"/>
              <a:gd name="connsiteY6" fmla="*/ 580644 h 772667"/>
              <a:gd name="connsiteX7" fmla="*/ 173735 w 1211580"/>
              <a:gd name="connsiteY7" fmla="*/ 580644 h 772667"/>
              <a:gd name="connsiteX8" fmla="*/ 0 w 1211580"/>
              <a:gd name="connsiteY8" fmla="*/ 772667 h 772667"/>
              <a:gd name="connsiteX9" fmla="*/ 155447 w 1211580"/>
              <a:gd name="connsiteY9" fmla="*/ 283464 h 772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211580" h="772667">
                <a:moveTo>
                  <a:pt x="155447" y="283464"/>
                </a:moveTo>
                <a:lnTo>
                  <a:pt x="690371" y="0"/>
                </a:lnTo>
                <a:lnTo>
                  <a:pt x="521207" y="192023"/>
                </a:lnTo>
                <a:lnTo>
                  <a:pt x="521207" y="192023"/>
                </a:lnTo>
                <a:cubicBezTo>
                  <a:pt x="726947" y="246888"/>
                  <a:pt x="982980" y="182879"/>
                  <a:pt x="1211580" y="13716"/>
                </a:cubicBezTo>
                <a:lnTo>
                  <a:pt x="1211580" y="13716"/>
                </a:lnTo>
                <a:cubicBezTo>
                  <a:pt x="973835" y="420623"/>
                  <a:pt x="521207" y="672084"/>
                  <a:pt x="173735" y="580644"/>
                </a:cubicBezTo>
                <a:lnTo>
                  <a:pt x="173735" y="580644"/>
                </a:lnTo>
                <a:lnTo>
                  <a:pt x="0" y="772667"/>
                </a:lnTo>
                <a:lnTo>
                  <a:pt x="155447" y="283464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1001198" y="3749511"/>
            <a:ext cx="5240344" cy="234166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300"/>
              </a:lnSpc>
              <a:tabLst>
                <a:tab pos="495300" algn="l"/>
                <a:tab pos="952500" algn="l"/>
                <a:tab pos="1016000" algn="l"/>
                <a:tab pos="1181100" algn="l"/>
                <a:tab pos="1231900" algn="l"/>
                <a:tab pos="3860800" algn="l"/>
              </a:tabLst>
            </a:pPr>
            <a:r>
              <a:rPr lang="en-US" altLang="zh-CN" sz="2400" dirty="0" err="1">
                <a:cs typeface="Times New Roman" pitchFamily="18" charset="0"/>
              </a:rPr>
              <a:t>Karakteristik</a:t>
            </a:r>
            <a:r>
              <a:rPr lang="en-US" altLang="zh-CN" sz="2400" dirty="0">
                <a:cs typeface="Times New Roman" pitchFamily="18" charset="0"/>
              </a:rPr>
              <a:t> :</a:t>
            </a:r>
          </a:p>
          <a:p>
            <a:pPr>
              <a:lnSpc>
                <a:spcPts val="1000"/>
              </a:lnSpc>
            </a:pPr>
            <a:endParaRPr lang="en-US" altLang="zh-CN" sz="2400" dirty="0"/>
          </a:p>
          <a:p>
            <a:pPr>
              <a:lnSpc>
                <a:spcPts val="2400"/>
              </a:lnSpc>
              <a:tabLst>
                <a:tab pos="495300" algn="l"/>
                <a:tab pos="952500" algn="l"/>
                <a:tab pos="1016000" algn="l"/>
                <a:tab pos="1181100" algn="l"/>
                <a:tab pos="1231900" algn="l"/>
                <a:tab pos="3860800" algn="l"/>
              </a:tabLst>
            </a:pPr>
            <a:r>
              <a:rPr lang="en-US" altLang="zh-CN" sz="2400" dirty="0"/>
              <a:t>		</a:t>
            </a:r>
            <a:r>
              <a:rPr lang="en-US" altLang="zh-CN" sz="2400" dirty="0">
                <a:cs typeface="Times New Roman" pitchFamily="18" charset="0"/>
              </a:rPr>
              <a:t>–  </a:t>
            </a:r>
            <a:r>
              <a:rPr lang="en-US" altLang="zh-CN" sz="2400" dirty="0" err="1">
                <a:cs typeface="Times New Roman" pitchFamily="18" charset="0"/>
              </a:rPr>
              <a:t>Terencana</a:t>
            </a:r>
            <a:r>
              <a:rPr lang="en-US" altLang="zh-CN" sz="2400" dirty="0">
                <a:cs typeface="Times New Roman" pitchFamily="18" charset="0"/>
              </a:rPr>
              <a:t> dan </a:t>
            </a:r>
            <a:r>
              <a:rPr lang="en-US" altLang="zh-CN" sz="2400" dirty="0" err="1">
                <a:cs typeface="Times New Roman" pitchFamily="18" charset="0"/>
              </a:rPr>
              <a:t>terjadwal</a:t>
            </a:r>
            <a:r>
              <a:rPr lang="id-ID" altLang="zh-CN" sz="2400" dirty="0">
                <a:cs typeface="Times New Roman" pitchFamily="18" charset="0"/>
              </a:rPr>
              <a:t>.</a:t>
            </a:r>
            <a:endParaRPr lang="en-US" altLang="zh-CN" sz="2400" dirty="0"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2400" dirty="0"/>
          </a:p>
          <a:p>
            <a:pPr>
              <a:lnSpc>
                <a:spcPts val="2300"/>
              </a:lnSpc>
              <a:tabLst>
                <a:tab pos="495300" algn="l"/>
                <a:tab pos="952500" algn="l"/>
                <a:tab pos="1016000" algn="l"/>
                <a:tab pos="1181100" algn="l"/>
                <a:tab pos="1231900" algn="l"/>
                <a:tab pos="3860800" algn="l"/>
              </a:tabLst>
            </a:pPr>
            <a:r>
              <a:rPr lang="en-US" altLang="zh-CN" sz="2400" dirty="0"/>
              <a:t>		</a:t>
            </a:r>
            <a:r>
              <a:rPr lang="en-US" altLang="zh-CN" sz="2400" dirty="0">
                <a:cs typeface="Times New Roman" pitchFamily="18" charset="0"/>
              </a:rPr>
              <a:t>–  Pergantian spare part</a:t>
            </a:r>
            <a:r>
              <a:rPr lang="id-ID" altLang="zh-CN" sz="2400" dirty="0">
                <a:cs typeface="Times New Roman" pitchFamily="18" charset="0"/>
              </a:rPr>
              <a:t> </a:t>
            </a:r>
            <a:r>
              <a:rPr lang="id-ID" altLang="zh-CN" sz="2400" dirty="0"/>
              <a:t>sesuai   </a:t>
            </a:r>
          </a:p>
          <a:p>
            <a:pPr>
              <a:lnSpc>
                <a:spcPts val="2300"/>
              </a:lnSpc>
              <a:tabLst>
                <a:tab pos="495300" algn="l"/>
                <a:tab pos="952500" algn="l"/>
                <a:tab pos="1016000" algn="l"/>
                <a:tab pos="1181100" algn="l"/>
                <a:tab pos="1231900" algn="l"/>
                <a:tab pos="3860800" algn="l"/>
              </a:tabLst>
            </a:pPr>
            <a:r>
              <a:rPr lang="id-ID" altLang="zh-CN" sz="2400" dirty="0"/>
              <a:t>                   jadwal.</a:t>
            </a:r>
            <a:endParaRPr lang="en-US" altLang="zh-CN" sz="2400" dirty="0"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2400" dirty="0"/>
          </a:p>
          <a:p>
            <a:pPr>
              <a:lnSpc>
                <a:spcPts val="2300"/>
              </a:lnSpc>
              <a:tabLst>
                <a:tab pos="495300" algn="l"/>
                <a:tab pos="952500" algn="l"/>
                <a:tab pos="1016000" algn="l"/>
                <a:tab pos="1181100" algn="l"/>
                <a:tab pos="1231900" algn="l"/>
                <a:tab pos="3860800" algn="l"/>
              </a:tabLst>
            </a:pPr>
            <a:r>
              <a:rPr lang="en-US" altLang="zh-CN" sz="2400" dirty="0"/>
              <a:t>		</a:t>
            </a:r>
            <a:r>
              <a:rPr lang="en-US" altLang="zh-CN" sz="2400" dirty="0">
                <a:cs typeface="Times New Roman" pitchFamily="18" charset="0"/>
              </a:rPr>
              <a:t>–  </a:t>
            </a:r>
            <a:r>
              <a:rPr lang="id-ID" altLang="zh-CN" sz="2400" dirty="0">
                <a:cs typeface="Times New Roman" pitchFamily="18" charset="0"/>
              </a:rPr>
              <a:t>Penjadwalan berdasarkan</a:t>
            </a:r>
          </a:p>
          <a:p>
            <a:pPr>
              <a:lnSpc>
                <a:spcPts val="2300"/>
              </a:lnSpc>
              <a:tabLst>
                <a:tab pos="495300" algn="l"/>
                <a:tab pos="952500" algn="l"/>
                <a:tab pos="1016000" algn="l"/>
                <a:tab pos="1181100" algn="l"/>
                <a:tab pos="1231900" algn="l"/>
                <a:tab pos="3860800" algn="l"/>
              </a:tabLst>
            </a:pPr>
            <a:r>
              <a:rPr lang="id-ID" altLang="zh-CN" sz="2400" dirty="0">
                <a:cs typeface="Times New Roman" pitchFamily="18" charset="0"/>
              </a:rPr>
              <a:t>                   manual / history kerusakan.</a:t>
            </a:r>
            <a:endParaRPr lang="en-US" altLang="zh-CN" sz="2400" dirty="0">
              <a:cs typeface="Times New Roman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589238" y="1798023"/>
            <a:ext cx="8178243" cy="73334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04800" algn="l"/>
                <a:tab pos="1676400" algn="l"/>
                <a:tab pos="2171700" algn="l"/>
                <a:tab pos="2476500" algn="l"/>
              </a:tabLst>
            </a:pPr>
            <a:r>
              <a:rPr lang="en-US" altLang="zh-CN" sz="2400" dirty="0" err="1">
                <a:cs typeface="Times New Roman" pitchFamily="18" charset="0"/>
              </a:rPr>
              <a:t>Metoda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dirty="0" err="1">
                <a:cs typeface="Times New Roman" pitchFamily="18" charset="0"/>
              </a:rPr>
              <a:t>perawatan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dirty="0" err="1">
                <a:cs typeface="Times New Roman" pitchFamily="18" charset="0"/>
              </a:rPr>
              <a:t>untuk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dirty="0" err="1">
                <a:cs typeface="Times New Roman" pitchFamily="18" charset="0"/>
              </a:rPr>
              <a:t>melakukan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dirty="0" err="1">
                <a:cs typeface="Times New Roman" pitchFamily="18" charset="0"/>
              </a:rPr>
              <a:t>perbaikan</a:t>
            </a:r>
            <a:r>
              <a:rPr lang="en-US" altLang="zh-CN" sz="2400" dirty="0">
                <a:cs typeface="Times New Roman" pitchFamily="18" charset="0"/>
              </a:rPr>
              <a:t> dan</a:t>
            </a:r>
          </a:p>
          <a:p>
            <a:pPr>
              <a:lnSpc>
                <a:spcPts val="2300"/>
              </a:lnSpc>
              <a:tabLst>
                <a:tab pos="304800" algn="l"/>
                <a:tab pos="1676400" algn="l"/>
                <a:tab pos="2171700" algn="l"/>
                <a:tab pos="2476500" algn="l"/>
              </a:tabLst>
            </a:pPr>
            <a:r>
              <a:rPr lang="en-US" altLang="zh-CN" sz="2400" dirty="0" err="1">
                <a:cs typeface="Times New Roman" pitchFamily="18" charset="0"/>
              </a:rPr>
              <a:t>penggantian</a:t>
            </a:r>
            <a:r>
              <a:rPr lang="en-US" altLang="zh-CN" sz="2400" dirty="0">
                <a:cs typeface="Times New Roman" pitchFamily="18" charset="0"/>
              </a:rPr>
              <a:t> parts </a:t>
            </a:r>
            <a:r>
              <a:rPr lang="id-ID" altLang="zh-CN" sz="2400" b="1" dirty="0">
                <a:cs typeface="Calibri" pitchFamily="18" charset="0"/>
              </a:rPr>
              <a:t>berdasarkan jadwal yang sudah ditetapkan</a:t>
            </a:r>
            <a:r>
              <a:rPr lang="id-ID" altLang="zh-CN" sz="2400" dirty="0">
                <a:cs typeface="Calibri" pitchFamily="18" charset="0"/>
              </a:rPr>
              <a:t>.</a:t>
            </a:r>
            <a:endParaRPr lang="en-US" altLang="zh-CN" sz="2400" dirty="0">
              <a:cs typeface="Calibri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34591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cs typeface="Times New Roman" pitchFamily="18" charset="0"/>
              </a:rPr>
              <a:t>2. PREVENTIVE MAINTENANCE</a:t>
            </a:r>
            <a:endParaRPr lang="en-US" sz="4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75EB4-AD28-4818-B346-04A7845F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C1572-E1DB-4A96-8A12-9943B9899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2224491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34591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prstClr val="white"/>
                </a:solidFill>
                <a:cs typeface="Times New Roman" pitchFamily="18" charset="0"/>
              </a:rPr>
              <a:t>2. PREVENTIVE MAINTENANCE</a:t>
            </a:r>
            <a:endParaRPr lang="en-US" sz="4800" b="1" dirty="0">
              <a:solidFill>
                <a:prstClr val="white"/>
              </a:solidFill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4566818" y="2566300"/>
            <a:ext cx="2282443" cy="313675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28600" algn="l"/>
                <a:tab pos="520700" algn="l"/>
                <a:tab pos="584200" algn="l"/>
              </a:tabLst>
            </a:pPr>
            <a:r>
              <a:rPr lang="en-US" altLang="zh-CN" sz="1600" dirty="0">
                <a:solidFill>
                  <a:prstClr val="black"/>
                </a:solidFill>
              </a:rPr>
              <a:t>		</a:t>
            </a:r>
            <a:r>
              <a:rPr lang="en-US" altLang="zh-CN" sz="1600" b="1" dirty="0">
                <a:solidFill>
                  <a:srgbClr val="FF0000"/>
                </a:solidFill>
                <a:cs typeface="Times New Roman" pitchFamily="18" charset="0"/>
              </a:rPr>
              <a:t>PERAWATAN</a:t>
            </a:r>
          </a:p>
          <a:p>
            <a:pPr>
              <a:lnSpc>
                <a:spcPts val="2400"/>
              </a:lnSpc>
              <a:tabLst>
                <a:tab pos="228600" algn="l"/>
                <a:tab pos="520700" algn="l"/>
                <a:tab pos="584200" algn="l"/>
              </a:tabLst>
            </a:pPr>
            <a:r>
              <a:rPr lang="en-US" altLang="zh-CN" sz="1600" dirty="0">
                <a:solidFill>
                  <a:srgbClr val="FF0000"/>
                </a:solidFill>
              </a:rPr>
              <a:t>			</a:t>
            </a:r>
            <a:r>
              <a:rPr lang="en-US" altLang="zh-CN" sz="1600" b="1" dirty="0">
                <a:solidFill>
                  <a:srgbClr val="FF0000"/>
                </a:solidFill>
                <a:cs typeface="Times New Roman" pitchFamily="18" charset="0"/>
              </a:rPr>
              <a:t>PREVENTIF</a:t>
            </a:r>
          </a:p>
          <a:p>
            <a:pPr>
              <a:lnSpc>
                <a:spcPts val="1000"/>
              </a:lnSpc>
            </a:pPr>
            <a:endParaRPr lang="en-US" altLang="zh-CN" sz="1600" dirty="0">
              <a:solidFill>
                <a:prstClr val="black"/>
              </a:solidFill>
            </a:endParaRPr>
          </a:p>
          <a:p>
            <a:pPr>
              <a:lnSpc>
                <a:spcPts val="1700"/>
              </a:lnSpc>
              <a:tabLst>
                <a:tab pos="228600" algn="l"/>
                <a:tab pos="520700" algn="l"/>
                <a:tab pos="584200" algn="l"/>
              </a:tabLst>
            </a:pP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1)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Perawatan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harian:</a:t>
            </a:r>
          </a:p>
          <a:p>
            <a:pPr>
              <a:lnSpc>
                <a:spcPts val="2100"/>
              </a:lnSpc>
              <a:tabLst>
                <a:tab pos="228600" algn="l"/>
                <a:tab pos="520700" algn="l"/>
                <a:tab pos="584200" algn="l"/>
              </a:tabLst>
            </a:pPr>
            <a:r>
              <a:rPr lang="en-US" altLang="zh-CN" sz="1600" dirty="0">
                <a:solidFill>
                  <a:prstClr val="black"/>
                </a:solidFill>
              </a:rPr>
              <a:t>	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membersihkan,</a:t>
            </a:r>
          </a:p>
          <a:p>
            <a:pPr>
              <a:lnSpc>
                <a:spcPts val="2000"/>
              </a:lnSpc>
              <a:tabLst>
                <a:tab pos="228600" algn="l"/>
                <a:tab pos="520700" algn="l"/>
                <a:tab pos="584200" algn="l"/>
              </a:tabLst>
            </a:pPr>
            <a:r>
              <a:rPr lang="en-US" altLang="zh-CN" sz="1600" dirty="0">
                <a:solidFill>
                  <a:prstClr val="black"/>
                </a:solidFill>
              </a:rPr>
              <a:t>	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memeriksa,</a:t>
            </a:r>
          </a:p>
          <a:p>
            <a:pPr>
              <a:lnSpc>
                <a:spcPts val="2100"/>
              </a:lnSpc>
              <a:tabLst>
                <a:tab pos="228600" algn="l"/>
                <a:tab pos="520700" algn="l"/>
                <a:tab pos="584200" algn="l"/>
              </a:tabLst>
            </a:pPr>
            <a:r>
              <a:rPr lang="en-US" altLang="zh-CN" sz="1600" dirty="0">
                <a:solidFill>
                  <a:prstClr val="black"/>
                </a:solidFill>
              </a:rPr>
              <a:t>	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pelumasan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&amp;</a:t>
            </a:r>
          </a:p>
          <a:p>
            <a:pPr>
              <a:lnSpc>
                <a:spcPts val="2100"/>
              </a:lnSpc>
              <a:tabLst>
                <a:tab pos="228600" algn="l"/>
                <a:tab pos="520700" algn="l"/>
                <a:tab pos="584200" algn="l"/>
              </a:tabLst>
            </a:pPr>
            <a:r>
              <a:rPr lang="en-US" altLang="zh-CN" sz="1600" dirty="0">
                <a:solidFill>
                  <a:prstClr val="black"/>
                </a:solidFill>
              </a:rPr>
              <a:t>	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pengencangan</a:t>
            </a:r>
          </a:p>
          <a:p>
            <a:pPr>
              <a:lnSpc>
                <a:spcPts val="2400"/>
              </a:lnSpc>
              <a:tabLst>
                <a:tab pos="228600" algn="l"/>
                <a:tab pos="520700" algn="l"/>
                <a:tab pos="584200" algn="l"/>
              </a:tabLst>
            </a:pP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2)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Inspeksi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id-ID" altLang="zh-CN" sz="1600" b="1" dirty="0">
                <a:solidFill>
                  <a:prstClr val="black"/>
                </a:solidFill>
                <a:cs typeface="Times New Roman" pitchFamily="18" charset="0"/>
              </a:rPr>
              <a:t>dan cek </a:t>
            </a:r>
          </a:p>
          <a:p>
            <a:pPr>
              <a:lnSpc>
                <a:spcPts val="2400"/>
              </a:lnSpc>
              <a:tabLst>
                <a:tab pos="228600" algn="l"/>
                <a:tab pos="520700" algn="l"/>
                <a:tab pos="584200" algn="l"/>
              </a:tabLst>
            </a:pPr>
            <a:r>
              <a:rPr lang="id-ID" altLang="zh-CN" sz="1600" b="1" dirty="0">
                <a:solidFill>
                  <a:prstClr val="black"/>
                </a:solidFill>
                <a:cs typeface="Times New Roman" pitchFamily="18" charset="0"/>
              </a:rPr>
              <a:t>  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berkala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endParaRPr lang="id-ID" altLang="zh-CN" sz="1600" dirty="0">
              <a:solidFill>
                <a:prstClr val="black"/>
              </a:solidFill>
              <a:cs typeface="Times New Roman" pitchFamily="18" charset="0"/>
            </a:endParaRPr>
          </a:p>
          <a:p>
            <a:pPr>
              <a:lnSpc>
                <a:spcPts val="2400"/>
              </a:lnSpc>
              <a:tabLst>
                <a:tab pos="228600" algn="l"/>
                <a:tab pos="520700" algn="l"/>
                <a:tab pos="584200" algn="l"/>
              </a:tabLst>
            </a:pP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3)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Restorasi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periodik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&amp;</a:t>
            </a:r>
          </a:p>
          <a:p>
            <a:pPr>
              <a:lnSpc>
                <a:spcPts val="2100"/>
              </a:lnSpc>
              <a:tabLst>
                <a:tab pos="228600" algn="l"/>
                <a:tab pos="520700" algn="l"/>
                <a:tab pos="584200" algn="l"/>
              </a:tabLst>
            </a:pPr>
            <a:r>
              <a:rPr lang="en-US" altLang="zh-CN" sz="1600" dirty="0">
                <a:solidFill>
                  <a:prstClr val="black"/>
                </a:solidFill>
              </a:rPr>
              <a:t>	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overhaul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/>
          <a:srcRect l="1236" t="16430" r="55707" b="2334"/>
          <a:stretch/>
        </p:blipFill>
        <p:spPr bwMode="auto">
          <a:xfrm>
            <a:off x="723360" y="2323509"/>
            <a:ext cx="3526972" cy="3239588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3"/>
          <a:srcRect l="77745" t="1382" r="1205" b="12467"/>
          <a:stretch/>
        </p:blipFill>
        <p:spPr bwMode="auto">
          <a:xfrm>
            <a:off x="6608168" y="2358929"/>
            <a:ext cx="1724297" cy="3435531"/>
          </a:xfrm>
          <a:prstGeom prst="rect">
            <a:avLst/>
          </a:prstGeom>
          <a:noFill/>
        </p:spPr>
      </p:pic>
      <p:sp>
        <p:nvSpPr>
          <p:cNvPr id="16" name="TextBox 1"/>
          <p:cNvSpPr txBox="1"/>
          <p:nvPr/>
        </p:nvSpPr>
        <p:spPr>
          <a:xfrm>
            <a:off x="7090355" y="2566300"/>
            <a:ext cx="1035605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Tidak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ada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</a:t>
            </a:r>
          </a:p>
          <a:p>
            <a:pPr>
              <a:lnSpc>
                <a:spcPts val="1100"/>
              </a:lnSpc>
            </a:pP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kesempatan</a:t>
            </a:r>
            <a:endParaRPr lang="en-US" altLang="zh-CN" sz="1600" b="1" dirty="0">
              <a:solidFill>
                <a:prstClr val="black"/>
              </a:solidFill>
              <a:cs typeface="Times New Roman" pitchFamily="18" charset="0"/>
            </a:endParaRPr>
          </a:p>
          <a:p>
            <a:pPr>
              <a:lnSpc>
                <a:spcPts val="1100"/>
              </a:lnSpc>
            </a:pP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untuk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saya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</a:t>
            </a:r>
          </a:p>
          <a:p>
            <a:pPr>
              <a:lnSpc>
                <a:spcPts val="1100"/>
              </a:lnSpc>
            </a:pP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beraksi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!!!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C863D-279C-47E8-92FA-90E434E1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A993D-20CE-42DA-9932-FC0B1030D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1888980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914400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flipH="1">
            <a:off x="2929558" y="0"/>
            <a:ext cx="621444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073676" y="979048"/>
            <a:ext cx="4570040" cy="672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+mn-lt"/>
              </a:rPr>
              <a:t>Penjelasan</a:t>
            </a:r>
            <a:r>
              <a:rPr lang="en-US" sz="4000" b="1" dirty="0">
                <a:latin typeface="+mn-lt"/>
              </a:rPr>
              <a:t> Training</a:t>
            </a:r>
          </a:p>
        </p:txBody>
      </p:sp>
      <p:sp>
        <p:nvSpPr>
          <p:cNvPr id="14" name="Rectangle 13"/>
          <p:cNvSpPr/>
          <p:nvPr/>
        </p:nvSpPr>
        <p:spPr>
          <a:xfrm flipH="1">
            <a:off x="2929557" y="0"/>
            <a:ext cx="45719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A98FF99B-8D7E-4A46-8287-56F3B93F0970}"/>
              </a:ext>
            </a:extLst>
          </p:cNvPr>
          <p:cNvSpPr txBox="1"/>
          <p:nvPr/>
        </p:nvSpPr>
        <p:spPr>
          <a:xfrm>
            <a:off x="3240455" y="2044775"/>
            <a:ext cx="5952745" cy="276845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  <a:tabLst>
                <a:tab pos="2501900" algn="l"/>
              </a:tabLst>
            </a:pPr>
            <a:r>
              <a:rPr lang="id-ID" altLang="zh-CN" sz="2000" b="1" dirty="0">
                <a:cs typeface="Times New Roman" pitchFamily="18" charset="0"/>
              </a:rPr>
              <a:t>Apa itu </a:t>
            </a:r>
            <a:r>
              <a:rPr lang="en-US" altLang="zh-CN" sz="2000" b="1" dirty="0">
                <a:cs typeface="Times New Roman" pitchFamily="18" charset="0"/>
              </a:rPr>
              <a:t>Total Productive Maintenance (TPM)</a:t>
            </a:r>
            <a:r>
              <a:rPr lang="id-ID" altLang="zh-CN" sz="2000" b="1" dirty="0">
                <a:cs typeface="Times New Roman" pitchFamily="18" charset="0"/>
              </a:rPr>
              <a:t>?</a:t>
            </a:r>
          </a:p>
          <a:p>
            <a:pPr marL="457200" indent="-457200">
              <a:lnSpc>
                <a:spcPct val="150000"/>
              </a:lnSpc>
              <a:buAutoNum type="arabicPeriod"/>
              <a:tabLst>
                <a:tab pos="2501900" algn="l"/>
              </a:tabLst>
            </a:pPr>
            <a:r>
              <a:rPr lang="id-ID" altLang="zh-CN" sz="2000" b="1" dirty="0">
                <a:cs typeface="Times New Roman" pitchFamily="18" charset="0"/>
              </a:rPr>
              <a:t>TPM &amp; IATF 16949</a:t>
            </a:r>
            <a:endParaRPr lang="en-US" altLang="zh-CN" sz="2000" b="1" dirty="0"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  <a:tabLst>
                <a:tab pos="2501900" algn="l"/>
              </a:tabLst>
            </a:pPr>
            <a:r>
              <a:rPr lang="en-US" altLang="zh-CN" sz="2000" b="1" dirty="0" err="1">
                <a:cs typeface="Times New Roman" pitchFamily="18" charset="0"/>
              </a:rPr>
              <a:t>Mengukur</a:t>
            </a:r>
            <a:r>
              <a:rPr lang="en-US" altLang="zh-CN" sz="2000" b="1" dirty="0">
                <a:cs typeface="Times New Roman" pitchFamily="18" charset="0"/>
              </a:rPr>
              <a:t> MTBF &amp; MTTR</a:t>
            </a:r>
            <a:endParaRPr lang="id-ID" altLang="zh-CN" sz="2000" b="1" dirty="0"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  <a:tabLst>
                <a:tab pos="2501900" algn="l"/>
              </a:tabLst>
            </a:pPr>
            <a:r>
              <a:rPr lang="en-US" altLang="zh-CN" sz="2000" b="1" dirty="0" err="1">
                <a:cs typeface="Times New Roman" pitchFamily="18" charset="0"/>
              </a:rPr>
              <a:t>Mengukur</a:t>
            </a:r>
            <a:r>
              <a:rPr lang="en-US" altLang="zh-CN" sz="2000" b="1" dirty="0">
                <a:cs typeface="Times New Roman" pitchFamily="18" charset="0"/>
              </a:rPr>
              <a:t> Overall Equipment Effectiveness(OEE)</a:t>
            </a:r>
            <a:endParaRPr lang="id-ID" altLang="zh-CN" sz="2000" b="1" dirty="0"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 startAt="5"/>
              <a:tabLst>
                <a:tab pos="2501900" algn="l"/>
              </a:tabLst>
            </a:pPr>
            <a:r>
              <a:rPr lang="en-US" altLang="zh-CN" sz="2000" b="1" dirty="0" err="1">
                <a:cs typeface="Times New Roman" pitchFamily="18" charset="0"/>
              </a:rPr>
              <a:t>Penerapan</a:t>
            </a:r>
            <a:r>
              <a:rPr lang="en-US" altLang="zh-CN" sz="2000" b="1" dirty="0">
                <a:cs typeface="Times New Roman" pitchFamily="18" charset="0"/>
              </a:rPr>
              <a:t> Perawatan Mandiri (Autonomous Maintenance)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050154-DE4C-4EC4-BBE1-A72DE672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3D189-DBB0-4911-AC0B-BE8B0838C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836436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467" y="2898905"/>
            <a:ext cx="2159000" cy="2108200"/>
          </a:xfrm>
          <a:prstGeom prst="rect">
            <a:avLst/>
          </a:prstGeom>
          <a:noFill/>
        </p:spPr>
      </p:pic>
      <p:sp>
        <p:nvSpPr>
          <p:cNvPr id="12" name="TextBox 1"/>
          <p:cNvSpPr txBox="1"/>
          <p:nvPr/>
        </p:nvSpPr>
        <p:spPr>
          <a:xfrm>
            <a:off x="495439" y="3673605"/>
            <a:ext cx="1692515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52400" algn="l"/>
              </a:tabLst>
            </a:pPr>
            <a:r>
              <a:rPr lang="id-ID" altLang="zh-CN" sz="2412" b="1">
                <a:solidFill>
                  <a:prstClr val="black"/>
                </a:solidFill>
                <a:cs typeface="Times New Roman" pitchFamily="18" charset="0"/>
              </a:rPr>
              <a:t>Preventive</a:t>
            </a:r>
          </a:p>
          <a:p>
            <a:pPr>
              <a:lnSpc>
                <a:spcPts val="2200"/>
              </a:lnSpc>
              <a:tabLst>
                <a:tab pos="152400" algn="l"/>
              </a:tabLst>
            </a:pPr>
            <a:r>
              <a:rPr lang="id-ID" altLang="zh-CN" sz="2412" b="1">
                <a:solidFill>
                  <a:prstClr val="black"/>
                </a:solidFill>
                <a:cs typeface="Times New Roman" pitchFamily="18" charset="0"/>
              </a:rPr>
              <a:t>Maintenance</a:t>
            </a:r>
            <a:endParaRPr lang="en-US" altLang="zh-CN" sz="2412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11556" y="2948469"/>
            <a:ext cx="5726683" cy="1454886"/>
            <a:chOff x="3175000" y="3222072"/>
            <a:chExt cx="5726683" cy="1454886"/>
          </a:xfrm>
        </p:grpSpPr>
        <p:sp>
          <p:nvSpPr>
            <p:cNvPr id="15" name="TextBox 1"/>
            <p:cNvSpPr txBox="1"/>
            <p:nvPr/>
          </p:nvSpPr>
          <p:spPr>
            <a:xfrm>
              <a:off x="3175000" y="3912646"/>
              <a:ext cx="5605509" cy="764312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800"/>
                </a:lnSpc>
                <a:tabLst>
                  <a:tab pos="342900" algn="l"/>
                </a:tabLst>
              </a:pPr>
              <a:r>
                <a:rPr lang="en-US" altLang="zh-CN" sz="2015" dirty="0">
                  <a:solidFill>
                    <a:prstClr val="black"/>
                  </a:solidFill>
                  <a:cs typeface="Times New Roman" pitchFamily="18" charset="0"/>
                </a:rPr>
                <a:t>•    Berdasarkan periode yang dikalkulasikan</a:t>
              </a:r>
              <a:r>
                <a:rPr lang="en-US" altLang="zh-CN" sz="2015">
                  <a:solidFill>
                    <a:prstClr val="black"/>
                  </a:solidFill>
                  <a:cs typeface="Times New Roman" pitchFamily="18" charset="0"/>
                </a:rPr>
                <a:t>, part</a:t>
              </a:r>
              <a:endParaRPr lang="en-US" altLang="zh-CN" sz="2015" dirty="0">
                <a:solidFill>
                  <a:prstClr val="black"/>
                </a:solidFill>
                <a:cs typeface="Times New Roman" pitchFamily="18" charset="0"/>
              </a:endParaRPr>
            </a:p>
            <a:p>
              <a:pPr>
                <a:lnSpc>
                  <a:spcPts val="1000"/>
                </a:lnSpc>
              </a:pPr>
              <a:endParaRPr lang="en-US" altLang="zh-CN" dirty="0">
                <a:solidFill>
                  <a:prstClr val="black"/>
                </a:solidFill>
              </a:endParaRPr>
            </a:p>
            <a:p>
              <a:pPr>
                <a:lnSpc>
                  <a:spcPts val="2800"/>
                </a:lnSpc>
                <a:tabLst>
                  <a:tab pos="342900" algn="l"/>
                </a:tabLst>
              </a:pPr>
              <a:r>
                <a:rPr lang="en-US" altLang="zh-CN">
                  <a:solidFill>
                    <a:prstClr val="black"/>
                  </a:solidFill>
                </a:rPr>
                <a:t>	</a:t>
              </a:r>
              <a:r>
                <a:rPr lang="id-ID" altLang="zh-CN">
                  <a:solidFill>
                    <a:prstClr val="black"/>
                  </a:solidFill>
                </a:rPr>
                <a:t>langsung </a:t>
              </a:r>
              <a:r>
                <a:rPr lang="en-US" altLang="zh-CN" sz="2015">
                  <a:solidFill>
                    <a:prstClr val="black"/>
                  </a:solidFill>
                  <a:cs typeface="Times New Roman" pitchFamily="18" charset="0"/>
                </a:rPr>
                <a:t>diganti </a:t>
              </a:r>
              <a:r>
                <a:rPr lang="en-US" altLang="zh-CN" sz="2015" dirty="0">
                  <a:solidFill>
                    <a:prstClr val="black"/>
                  </a:solidFill>
                  <a:cs typeface="Times New Roman" pitchFamily="18" charset="0"/>
                </a:rPr>
                <a:t>terlepas dari kondisi parts tersebut</a:t>
              </a: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3204566" y="3222072"/>
              <a:ext cx="5697117" cy="353943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 lvl="0">
                <a:lnSpc>
                  <a:spcPts val="2400"/>
                </a:lnSpc>
                <a:tabLst>
                  <a:tab pos="228600" algn="l"/>
                  <a:tab pos="520700" algn="l"/>
                  <a:tab pos="584200" algn="l"/>
                </a:tabLst>
              </a:pPr>
              <a:r>
                <a:rPr lang="en-US" altLang="zh-CN" sz="2000" b="1">
                  <a:solidFill>
                    <a:prstClr val="black"/>
                  </a:solidFill>
                  <a:cs typeface="Times New Roman" pitchFamily="18" charset="0"/>
                </a:rPr>
                <a:t>Restorasi</a:t>
              </a:r>
              <a:r>
                <a:rPr lang="en-US" altLang="zh-CN" sz="2000">
                  <a:solidFill>
                    <a:prstClr val="black"/>
                  </a:solidFill>
                  <a:cs typeface="Times New Roman" pitchFamily="18" charset="0"/>
                </a:rPr>
                <a:t> </a:t>
              </a:r>
              <a:r>
                <a:rPr lang="en-US" altLang="zh-CN" sz="2000" b="1">
                  <a:solidFill>
                    <a:prstClr val="black"/>
                  </a:solidFill>
                  <a:cs typeface="Times New Roman" pitchFamily="18" charset="0"/>
                </a:rPr>
                <a:t>periodik</a:t>
              </a:r>
              <a:r>
                <a:rPr lang="en-US" altLang="zh-CN" sz="2000">
                  <a:solidFill>
                    <a:prstClr val="black"/>
                  </a:solidFill>
                  <a:cs typeface="Times New Roman" pitchFamily="18" charset="0"/>
                </a:rPr>
                <a:t> </a:t>
              </a:r>
              <a:r>
                <a:rPr lang="en-US" altLang="zh-CN" sz="2000" b="1">
                  <a:solidFill>
                    <a:prstClr val="black"/>
                  </a:solidFill>
                  <a:cs typeface="Times New Roman" pitchFamily="18" charset="0"/>
                </a:rPr>
                <a:t>&amp;</a:t>
              </a:r>
              <a:r>
                <a:rPr lang="id-ID" altLang="zh-CN" sz="2000" b="1">
                  <a:solidFill>
                    <a:prstClr val="black"/>
                  </a:solidFill>
                  <a:cs typeface="Times New Roman" pitchFamily="18" charset="0"/>
                </a:rPr>
                <a:t> </a:t>
              </a:r>
              <a:r>
                <a:rPr lang="en-US" altLang="zh-CN" sz="2000" b="1">
                  <a:solidFill>
                    <a:prstClr val="black"/>
                  </a:solidFill>
                  <a:cs typeface="Times New Roman" pitchFamily="18" charset="0"/>
                </a:rPr>
                <a:t>overhaul</a:t>
              </a:r>
              <a:endParaRPr lang="en-US" altLang="zh-CN" sz="2000" b="1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862634" y="1186955"/>
            <a:ext cx="5953168" cy="1398943"/>
            <a:chOff x="2248967" y="1386850"/>
            <a:chExt cx="5953168" cy="1398943"/>
          </a:xfrm>
        </p:grpSpPr>
        <p:sp>
          <p:nvSpPr>
            <p:cNvPr id="21" name="TextBox 1"/>
            <p:cNvSpPr txBox="1"/>
            <p:nvPr/>
          </p:nvSpPr>
          <p:spPr>
            <a:xfrm>
              <a:off x="2286296" y="1386850"/>
              <a:ext cx="3788143" cy="353943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 lvl="0">
                <a:lnSpc>
                  <a:spcPts val="2400"/>
                </a:lnSpc>
                <a:tabLst>
                  <a:tab pos="228600" algn="l"/>
                  <a:tab pos="520700" algn="l"/>
                  <a:tab pos="584200" algn="l"/>
                </a:tabLst>
              </a:pPr>
              <a:r>
                <a:rPr lang="en-US" altLang="zh-CN" sz="2000" b="1">
                  <a:solidFill>
                    <a:prstClr val="black"/>
                  </a:solidFill>
                  <a:cs typeface="Times New Roman" pitchFamily="18" charset="0"/>
                </a:rPr>
                <a:t>Inspeksi</a:t>
              </a:r>
              <a:r>
                <a:rPr lang="en-US" altLang="zh-CN" sz="2000">
                  <a:solidFill>
                    <a:prstClr val="black"/>
                  </a:solidFill>
                  <a:cs typeface="Times New Roman" pitchFamily="18" charset="0"/>
                </a:rPr>
                <a:t> </a:t>
              </a:r>
              <a:r>
                <a:rPr lang="id-ID" altLang="zh-CN" sz="2000" b="1">
                  <a:solidFill>
                    <a:prstClr val="black"/>
                  </a:solidFill>
                  <a:cs typeface="Times New Roman" pitchFamily="18" charset="0"/>
                </a:rPr>
                <a:t>dan cek </a:t>
              </a:r>
              <a:r>
                <a:rPr lang="en-US" altLang="zh-CN" sz="2000" b="1">
                  <a:solidFill>
                    <a:prstClr val="black"/>
                  </a:solidFill>
                  <a:cs typeface="Times New Roman" pitchFamily="18" charset="0"/>
                </a:rPr>
                <a:t>berkala</a:t>
              </a:r>
              <a:r>
                <a:rPr lang="en-US" altLang="zh-CN" sz="2000">
                  <a:solidFill>
                    <a:prstClr val="black"/>
                  </a:solidFill>
                  <a:cs typeface="Times New Roman" pitchFamily="18" charset="0"/>
                </a:rPr>
                <a:t> </a:t>
              </a:r>
              <a:endParaRPr lang="id-ID" altLang="zh-CN" sz="200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22" name="TextBox 1"/>
            <p:cNvSpPr txBox="1"/>
            <p:nvPr/>
          </p:nvSpPr>
          <p:spPr>
            <a:xfrm>
              <a:off x="2248967" y="1752177"/>
              <a:ext cx="5953168" cy="1033616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3000"/>
                </a:lnSpc>
                <a:tabLst>
                  <a:tab pos="1485900" algn="l"/>
                  <a:tab pos="1828800" algn="l"/>
                  <a:tab pos="3467100" algn="l"/>
                  <a:tab pos="5448300" algn="l"/>
                  <a:tab pos="6908800" algn="l"/>
                </a:tabLst>
              </a:pPr>
              <a:r>
                <a:rPr lang="en-US" altLang="zh-CN" sz="2015">
                  <a:solidFill>
                    <a:prstClr val="black"/>
                  </a:solidFill>
                  <a:cs typeface="Times New Roman" pitchFamily="18" charset="0"/>
                </a:rPr>
                <a:t>•    </a:t>
              </a:r>
              <a:r>
                <a:rPr lang="en-US" altLang="zh-CN" sz="2015" dirty="0">
                  <a:solidFill>
                    <a:prstClr val="black"/>
                  </a:solidFill>
                  <a:cs typeface="Times New Roman" pitchFamily="18" charset="0"/>
                </a:rPr>
                <a:t>Secara berkala mesin dibongkar dan diperiksa untuk</a:t>
              </a:r>
            </a:p>
            <a:p>
              <a:pPr>
                <a:lnSpc>
                  <a:spcPts val="2400"/>
                </a:lnSpc>
                <a:tabLst>
                  <a:tab pos="1485900" algn="l"/>
                  <a:tab pos="1828800" algn="l"/>
                  <a:tab pos="3467100" algn="l"/>
                  <a:tab pos="5448300" algn="l"/>
                  <a:tab pos="6908800" algn="l"/>
                </a:tabLst>
              </a:pPr>
              <a:r>
                <a:rPr lang="en-US" altLang="zh-CN" sz="2015" dirty="0">
                  <a:solidFill>
                    <a:prstClr val="black"/>
                  </a:solidFill>
                  <a:cs typeface="Times New Roman" pitchFamily="18" charset="0"/>
                </a:rPr>
                <a:t>     </a:t>
              </a:r>
              <a:r>
                <a:rPr lang="en-US" altLang="zh-CN" sz="2015" dirty="0" err="1">
                  <a:solidFill>
                    <a:prstClr val="black"/>
                  </a:solidFill>
                  <a:cs typeface="Times New Roman" pitchFamily="18" charset="0"/>
                </a:rPr>
                <a:t>diputuskan</a:t>
              </a:r>
              <a:r>
                <a:rPr lang="en-US" altLang="zh-CN" sz="2015" dirty="0">
                  <a:solidFill>
                    <a:prstClr val="black"/>
                  </a:solidFill>
                  <a:cs typeface="Times New Roman" pitchFamily="18" charset="0"/>
                </a:rPr>
                <a:t> </a:t>
              </a:r>
              <a:r>
                <a:rPr lang="en-US" altLang="zh-CN" sz="2015" b="1" dirty="0">
                  <a:solidFill>
                    <a:prstClr val="black"/>
                  </a:solidFill>
                  <a:cs typeface="Times New Roman" pitchFamily="18" charset="0"/>
                </a:rPr>
                <a:t>pada saat itu juga </a:t>
              </a:r>
              <a:r>
                <a:rPr lang="en-US" altLang="zh-CN" sz="2015" dirty="0">
                  <a:solidFill>
                    <a:prstClr val="black"/>
                  </a:solidFill>
                  <a:cs typeface="Times New Roman" pitchFamily="18" charset="0"/>
                </a:rPr>
                <a:t>apakah parts perlu</a:t>
              </a:r>
            </a:p>
            <a:p>
              <a:pPr>
                <a:lnSpc>
                  <a:spcPts val="2300"/>
                </a:lnSpc>
                <a:tabLst>
                  <a:tab pos="1485900" algn="l"/>
                  <a:tab pos="1828800" algn="l"/>
                  <a:tab pos="3467100" algn="l"/>
                  <a:tab pos="5448300" algn="l"/>
                  <a:tab pos="6908800" algn="l"/>
                </a:tabLst>
              </a:pPr>
              <a:r>
                <a:rPr lang="en-US" altLang="zh-CN" sz="2015" dirty="0">
                  <a:solidFill>
                    <a:prstClr val="black"/>
                  </a:solidFill>
                  <a:cs typeface="Times New Roman" pitchFamily="18" charset="0"/>
                </a:rPr>
                <a:t>     </a:t>
              </a:r>
              <a:r>
                <a:rPr lang="en-US" altLang="zh-CN" sz="2015" dirty="0" err="1">
                  <a:solidFill>
                    <a:prstClr val="black"/>
                  </a:solidFill>
                  <a:cs typeface="Times New Roman" pitchFamily="18" charset="0"/>
                </a:rPr>
                <a:t>diganti</a:t>
              </a:r>
              <a:r>
                <a:rPr lang="en-US" altLang="zh-CN" sz="2015" dirty="0">
                  <a:solidFill>
                    <a:prstClr val="black"/>
                  </a:solidFill>
                  <a:cs typeface="Times New Roman" pitchFamily="18" charset="0"/>
                </a:rPr>
                <a:t> (</a:t>
              </a:r>
              <a:r>
                <a:rPr lang="en-US" altLang="zh-CN" sz="2015" dirty="0" err="1">
                  <a:solidFill>
                    <a:prstClr val="black"/>
                  </a:solidFill>
                  <a:cs typeface="Times New Roman" pitchFamily="18" charset="0"/>
                </a:rPr>
                <a:t>Memiliki</a:t>
              </a:r>
              <a:r>
                <a:rPr lang="en-US" altLang="zh-CN" sz="2015" dirty="0">
                  <a:solidFill>
                    <a:prstClr val="black"/>
                  </a:solidFill>
                  <a:cs typeface="Times New Roman" pitchFamily="18" charset="0"/>
                </a:rPr>
                <a:t> </a:t>
              </a:r>
              <a:r>
                <a:rPr lang="en-US" altLang="zh-CN" sz="2015" err="1">
                  <a:solidFill>
                    <a:prstClr val="black"/>
                  </a:solidFill>
                  <a:cs typeface="Times New Roman" pitchFamily="18" charset="0"/>
                </a:rPr>
                <a:t>karakteristik</a:t>
              </a:r>
              <a:r>
                <a:rPr lang="en-US" altLang="zh-CN" sz="2015">
                  <a:solidFill>
                    <a:prstClr val="black"/>
                  </a:solidFill>
                  <a:cs typeface="Times New Roman" pitchFamily="18" charset="0"/>
                </a:rPr>
                <a:t> </a:t>
              </a:r>
              <a:r>
                <a:rPr lang="id-ID" altLang="zh-CN" sz="2015">
                  <a:solidFill>
                    <a:prstClr val="black"/>
                  </a:solidFill>
                  <a:cs typeface="Times New Roman" pitchFamily="18" charset="0"/>
                </a:rPr>
                <a:t>mirip</a:t>
              </a:r>
              <a:r>
                <a:rPr lang="id-ID" altLang="zh-CN" sz="2015" dirty="0">
                  <a:solidFill>
                    <a:prstClr val="black"/>
                  </a:solidFill>
                  <a:cs typeface="Times New Roman" pitchFamily="18" charset="0"/>
                </a:rPr>
                <a:t> </a:t>
              </a:r>
              <a:r>
                <a:rPr lang="en-US" altLang="zh-CN" sz="2015">
                  <a:solidFill>
                    <a:prstClr val="black"/>
                  </a:solidFill>
                  <a:cs typeface="Times New Roman" pitchFamily="18" charset="0"/>
                </a:rPr>
                <a:t>predictive</a:t>
              </a:r>
              <a:r>
                <a:rPr lang="en-US" altLang="zh-CN" sz="2015" dirty="0">
                  <a:solidFill>
                    <a:prstClr val="black"/>
                  </a:solidFill>
                  <a:cs typeface="Times New Roman" pitchFamily="18" charset="0"/>
                </a:rPr>
                <a:t>)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62634" y="4865404"/>
            <a:ext cx="5336141" cy="1223237"/>
            <a:chOff x="2248967" y="5065299"/>
            <a:chExt cx="5336141" cy="1223237"/>
          </a:xfrm>
        </p:grpSpPr>
        <p:sp>
          <p:nvSpPr>
            <p:cNvPr id="25" name="TextBox 1"/>
            <p:cNvSpPr txBox="1"/>
            <p:nvPr/>
          </p:nvSpPr>
          <p:spPr>
            <a:xfrm>
              <a:off x="2248967" y="5524224"/>
              <a:ext cx="5336141" cy="764312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800"/>
                </a:lnSpc>
                <a:tabLst>
                  <a:tab pos="342900" algn="l"/>
                  <a:tab pos="1790700" algn="l"/>
                </a:tabLst>
              </a:pPr>
              <a:r>
                <a:rPr lang="en-US" altLang="zh-CN" sz="2015" dirty="0">
                  <a:solidFill>
                    <a:prstClr val="black"/>
                  </a:solidFill>
                  <a:cs typeface="Times New Roman" pitchFamily="18" charset="0"/>
                </a:rPr>
                <a:t>•    Perbaikan berkesinambungan untuk mencapai</a:t>
              </a:r>
            </a:p>
            <a:p>
              <a:pPr>
                <a:lnSpc>
                  <a:spcPts val="1000"/>
                </a:lnSpc>
              </a:pPr>
              <a:endParaRPr lang="en-US" altLang="zh-CN" dirty="0">
                <a:solidFill>
                  <a:prstClr val="black"/>
                </a:solidFill>
              </a:endParaRPr>
            </a:p>
            <a:p>
              <a:pPr>
                <a:lnSpc>
                  <a:spcPts val="2800"/>
                </a:lnSpc>
                <a:tabLst>
                  <a:tab pos="342900" algn="l"/>
                  <a:tab pos="1790700" algn="l"/>
                </a:tabLst>
              </a:pPr>
              <a:r>
                <a:rPr lang="en-US" altLang="zh-CN" dirty="0">
                  <a:solidFill>
                    <a:prstClr val="black"/>
                  </a:solidFill>
                </a:rPr>
                <a:t>	</a:t>
              </a:r>
              <a:r>
                <a:rPr lang="en-US" altLang="zh-CN" sz="2015" b="1" dirty="0">
                  <a:solidFill>
                    <a:prstClr val="black"/>
                  </a:solidFill>
                  <a:cs typeface="Times New Roman" pitchFamily="18" charset="0"/>
                </a:rPr>
                <a:t>teknik dan </a:t>
              </a:r>
              <a:r>
                <a:rPr lang="en-US" altLang="zh-CN" sz="2015" b="1" dirty="0" err="1">
                  <a:solidFill>
                    <a:prstClr val="black"/>
                  </a:solidFill>
                  <a:cs typeface="Times New Roman" pitchFamily="18" charset="0"/>
                </a:rPr>
                <a:t>metode</a:t>
              </a:r>
              <a:r>
                <a:rPr lang="en-US" altLang="zh-CN" sz="2015" dirty="0">
                  <a:solidFill>
                    <a:prstClr val="black"/>
                  </a:solidFill>
                  <a:cs typeface="Times New Roman" pitchFamily="18" charset="0"/>
                </a:rPr>
                <a:t> </a:t>
              </a:r>
              <a:r>
                <a:rPr lang="en-US" altLang="zh-CN" sz="2015" dirty="0" err="1">
                  <a:solidFill>
                    <a:prstClr val="black"/>
                  </a:solidFill>
                  <a:cs typeface="Times New Roman" pitchFamily="18" charset="0"/>
                </a:rPr>
                <a:t>terbaik</a:t>
              </a:r>
              <a:r>
                <a:rPr lang="en-US" altLang="zh-CN" sz="2015" dirty="0">
                  <a:solidFill>
                    <a:prstClr val="black"/>
                  </a:solidFill>
                  <a:cs typeface="Times New Roman" pitchFamily="18" charset="0"/>
                </a:rPr>
                <a:t> </a:t>
              </a:r>
              <a:r>
                <a:rPr lang="en-US" altLang="zh-CN" sz="2015" err="1">
                  <a:solidFill>
                    <a:prstClr val="black"/>
                  </a:solidFill>
                  <a:cs typeface="Times New Roman" pitchFamily="18" charset="0"/>
                </a:rPr>
                <a:t>dalam</a:t>
              </a:r>
              <a:r>
                <a:rPr lang="en-US" altLang="zh-CN" sz="2015">
                  <a:solidFill>
                    <a:prstClr val="black"/>
                  </a:solidFill>
                  <a:cs typeface="Times New Roman" pitchFamily="18" charset="0"/>
                </a:rPr>
                <a:t> per</a:t>
              </a:r>
              <a:r>
                <a:rPr lang="id-ID" altLang="zh-CN" sz="2015">
                  <a:solidFill>
                    <a:prstClr val="black"/>
                  </a:solidFill>
                  <a:cs typeface="Times New Roman" pitchFamily="18" charset="0"/>
                </a:rPr>
                <a:t>awatan</a:t>
              </a:r>
              <a:endParaRPr lang="en-US" altLang="zh-CN" sz="2015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  <p:sp>
          <p:nvSpPr>
            <p:cNvPr id="26" name="TextBox 1"/>
            <p:cNvSpPr txBox="1"/>
            <p:nvPr/>
          </p:nvSpPr>
          <p:spPr>
            <a:xfrm>
              <a:off x="2292701" y="5065299"/>
              <a:ext cx="4533549" cy="276999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800"/>
                </a:lnSpc>
                <a:tabLst>
                  <a:tab pos="342900" algn="l"/>
                  <a:tab pos="1790700" algn="l"/>
                </a:tabLst>
              </a:pPr>
              <a:r>
                <a:rPr lang="en-US" altLang="zh-CN" sz="2015" b="1" dirty="0">
                  <a:solidFill>
                    <a:prstClr val="black"/>
                  </a:solidFill>
                  <a:cs typeface="Times New Roman" pitchFamily="18" charset="0"/>
                </a:rPr>
                <a:t>Improvement</a:t>
              </a:r>
              <a:r>
                <a:rPr lang="en-US" altLang="zh-CN" sz="2015" dirty="0">
                  <a:solidFill>
                    <a:prstClr val="black"/>
                  </a:solidFill>
                  <a:cs typeface="Times New Roman" pitchFamily="18" charset="0"/>
                </a:rPr>
                <a:t> </a:t>
              </a:r>
              <a:r>
                <a:rPr lang="en-US" altLang="zh-CN" sz="2015" b="1" dirty="0">
                  <a:solidFill>
                    <a:prstClr val="black"/>
                  </a:solidFill>
                  <a:cs typeface="Times New Roman" pitchFamily="18" charset="0"/>
                </a:rPr>
                <a:t>in</a:t>
              </a:r>
              <a:r>
                <a:rPr lang="en-US" altLang="zh-CN" sz="2015" dirty="0">
                  <a:solidFill>
                    <a:prstClr val="black"/>
                  </a:solidFill>
                  <a:cs typeface="Times New Roman" pitchFamily="18" charset="0"/>
                </a:rPr>
                <a:t> </a:t>
              </a:r>
              <a:r>
                <a:rPr lang="en-US" altLang="zh-CN" sz="2015" b="1" dirty="0">
                  <a:solidFill>
                    <a:prstClr val="black"/>
                  </a:solidFill>
                  <a:cs typeface="Times New Roman" pitchFamily="18" charset="0"/>
                </a:rPr>
                <a:t>Preventive</a:t>
              </a:r>
              <a:r>
                <a:rPr lang="en-US" altLang="zh-CN" sz="2015" dirty="0">
                  <a:solidFill>
                    <a:prstClr val="black"/>
                  </a:solidFill>
                  <a:cs typeface="Times New Roman" pitchFamily="18" charset="0"/>
                </a:rPr>
                <a:t> </a:t>
              </a:r>
              <a:r>
                <a:rPr lang="en-US" altLang="zh-CN" sz="2015" b="1" dirty="0">
                  <a:solidFill>
                    <a:prstClr val="black"/>
                  </a:solidFill>
                  <a:cs typeface="Times New Roman" pitchFamily="18" charset="0"/>
                </a:rPr>
                <a:t>Maintenance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0"/>
            <a:ext cx="9144000" cy="112090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prstClr val="white"/>
                </a:solidFill>
                <a:cs typeface="Times New Roman" pitchFamily="18" charset="0"/>
              </a:rPr>
              <a:t>2. PREVENTIVE MAINTENANCE</a:t>
            </a:r>
            <a:endParaRPr lang="en-US" sz="4800" b="1" dirty="0">
              <a:solidFill>
                <a:prstClr val="white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C13BF5-3651-4DC7-8608-7046CD49F33D}"/>
              </a:ext>
            </a:extLst>
          </p:cNvPr>
          <p:cNvSpPr/>
          <p:nvPr/>
        </p:nvSpPr>
        <p:spPr>
          <a:xfrm>
            <a:off x="1630837" y="1552283"/>
            <a:ext cx="6184965" cy="10595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36C82B0-BBF0-4192-8C34-556D9E2990A9}"/>
              </a:ext>
            </a:extLst>
          </p:cNvPr>
          <p:cNvSpPr/>
          <p:nvPr/>
        </p:nvSpPr>
        <p:spPr>
          <a:xfrm>
            <a:off x="2595623" y="3390827"/>
            <a:ext cx="6184965" cy="10595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871C0E8-745E-4A96-8EAE-BF1CF06DFB47}"/>
              </a:ext>
            </a:extLst>
          </p:cNvPr>
          <p:cNvSpPr/>
          <p:nvPr/>
        </p:nvSpPr>
        <p:spPr>
          <a:xfrm>
            <a:off x="1556993" y="5133826"/>
            <a:ext cx="6184965" cy="10595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37834-FEF5-40E3-95AD-8FE3DBE3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ABDA9-821C-4D42-ABB4-FE0E25DDC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283156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1026986" y="1386806"/>
            <a:ext cx="6443431" cy="10207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04800" algn="l"/>
                <a:tab pos="1676400" algn="l"/>
                <a:tab pos="2171700" algn="l"/>
                <a:tab pos="2476500" algn="l"/>
              </a:tabLst>
            </a:pPr>
            <a:r>
              <a:rPr lang="en-US" altLang="zh-CN" dirty="0" err="1">
                <a:cs typeface="Times New Roman" pitchFamily="18" charset="0"/>
              </a:rPr>
              <a:t>M</a:t>
            </a:r>
            <a:r>
              <a:rPr lang="en-US" altLang="zh-CN" sz="1800" dirty="0" err="1">
                <a:cs typeface="Times New Roman" pitchFamily="18" charset="0"/>
              </a:rPr>
              <a:t>etoda</a:t>
            </a:r>
            <a:r>
              <a:rPr lang="en-US" altLang="zh-CN" sz="1800" dirty="0">
                <a:cs typeface="Times New Roman" pitchFamily="18" charset="0"/>
              </a:rPr>
              <a:t> perawatan untuk melakukan perbaikan dan</a:t>
            </a:r>
          </a:p>
          <a:p>
            <a:pPr>
              <a:lnSpc>
                <a:spcPts val="2300"/>
              </a:lnSpc>
              <a:tabLst>
                <a:tab pos="304800" algn="l"/>
                <a:tab pos="1676400" algn="l"/>
                <a:tab pos="2171700" algn="l"/>
                <a:tab pos="2476500" algn="l"/>
              </a:tabLst>
            </a:pPr>
            <a:r>
              <a:rPr lang="en-US" altLang="zh-CN" sz="1800" dirty="0" err="1">
                <a:cs typeface="Times New Roman" pitchFamily="18" charset="0"/>
              </a:rPr>
              <a:t>penggantian</a:t>
            </a:r>
            <a:r>
              <a:rPr lang="en-US" altLang="zh-CN" sz="1800" dirty="0">
                <a:cs typeface="Times New Roman" pitchFamily="18" charset="0"/>
              </a:rPr>
              <a:t> parts </a:t>
            </a:r>
            <a:r>
              <a:rPr lang="en-US" altLang="zh-CN" sz="1800" b="1" dirty="0">
                <a:cs typeface="Times New Roman" pitchFamily="18" charset="0"/>
              </a:rPr>
              <a:t>berdasarkan </a:t>
            </a:r>
            <a:r>
              <a:rPr lang="en-US" altLang="zh-CN" sz="1800" b="1">
                <a:cs typeface="Times New Roman" pitchFamily="18" charset="0"/>
              </a:rPr>
              <a:t>hasil </a:t>
            </a:r>
            <a:r>
              <a:rPr lang="id-ID" altLang="zh-CN" sz="1800" b="1">
                <a:cs typeface="Times New Roman" pitchFamily="18" charset="0"/>
              </a:rPr>
              <a:t>monitoring kondisi &amp; </a:t>
            </a:r>
            <a:r>
              <a:rPr lang="en-US" altLang="zh-CN" sz="1800" b="1">
                <a:cs typeface="Times New Roman" pitchFamily="18" charset="0"/>
              </a:rPr>
              <a:t>prediksi </a:t>
            </a:r>
            <a:endParaRPr lang="id-ID" altLang="zh-CN" sz="1800" b="1">
              <a:cs typeface="Times New Roman" pitchFamily="18" charset="0"/>
            </a:endParaRPr>
          </a:p>
          <a:p>
            <a:pPr>
              <a:lnSpc>
                <a:spcPts val="2300"/>
              </a:lnSpc>
              <a:tabLst>
                <a:tab pos="304800" algn="l"/>
                <a:tab pos="1676400" algn="l"/>
                <a:tab pos="2171700" algn="l"/>
                <a:tab pos="2476500" algn="l"/>
              </a:tabLst>
            </a:pPr>
            <a:r>
              <a:rPr lang="en-US" altLang="zh-CN" sz="1800" b="1">
                <a:cs typeface="Times New Roman" pitchFamily="18" charset="0"/>
              </a:rPr>
              <a:t>kapan parts</a:t>
            </a:r>
            <a:r>
              <a:rPr lang="id-ID" altLang="zh-CN" sz="1800" b="1">
                <a:cs typeface="Times New Roman" pitchFamily="18" charset="0"/>
              </a:rPr>
              <a:t> </a:t>
            </a:r>
            <a:r>
              <a:rPr lang="en-US" altLang="zh-CN" sz="1800" b="1">
                <a:cs typeface="Times New Roman" pitchFamily="18" charset="0"/>
              </a:rPr>
              <a:t>tersebut </a:t>
            </a:r>
            <a:r>
              <a:rPr lang="en-US" altLang="zh-CN" sz="1800" b="1" dirty="0">
                <a:cs typeface="Times New Roman" pitchFamily="18" charset="0"/>
              </a:rPr>
              <a:t>diperkirakan </a:t>
            </a:r>
            <a:r>
              <a:rPr lang="en-US" altLang="zh-CN" sz="1800" b="1" err="1">
                <a:cs typeface="Times New Roman" pitchFamily="18" charset="0"/>
              </a:rPr>
              <a:t>akan</a:t>
            </a:r>
            <a:r>
              <a:rPr lang="en-US" altLang="zh-CN" sz="1800" b="1">
                <a:cs typeface="Times New Roman" pitchFamily="18" charset="0"/>
              </a:rPr>
              <a:t> rusak</a:t>
            </a:r>
            <a:r>
              <a:rPr lang="id-ID" altLang="zh-CN" sz="1800">
                <a:cs typeface="Times New Roman" pitchFamily="18" charset="0"/>
              </a:rPr>
              <a:t>.</a:t>
            </a:r>
            <a:endParaRPr lang="en-US" altLang="zh-CN" sz="1800" dirty="0">
              <a:cs typeface="Times New Roman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1026986" y="2732744"/>
            <a:ext cx="7008778" cy="15850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04800" algn="l"/>
                <a:tab pos="1676400" algn="l"/>
                <a:tab pos="2171700" algn="l"/>
                <a:tab pos="2476500" algn="l"/>
              </a:tabLst>
            </a:pPr>
            <a:r>
              <a:rPr lang="id-ID" altLang="zh-CN">
                <a:cs typeface="Times New Roman" pitchFamily="18" charset="0"/>
              </a:rPr>
              <a:t>Direkomendasikan m</a:t>
            </a:r>
            <a:r>
              <a:rPr lang="en-US" altLang="zh-CN" sz="1800">
                <a:cs typeface="Times New Roman" pitchFamily="18" charset="0"/>
              </a:rPr>
              <a:t>enggunakan </a:t>
            </a:r>
            <a:r>
              <a:rPr lang="en-US" altLang="zh-CN" sz="1800" dirty="0">
                <a:cs typeface="Times New Roman" pitchFamily="18" charset="0"/>
              </a:rPr>
              <a:t>alat-alat diagnostik </a:t>
            </a:r>
            <a:r>
              <a:rPr lang="en-US" altLang="zh-CN" sz="1800">
                <a:cs typeface="Times New Roman" pitchFamily="18" charset="0"/>
              </a:rPr>
              <a:t>untuk mengukur</a:t>
            </a:r>
            <a:endParaRPr lang="en-US" altLang="zh-CN" sz="1800" dirty="0">
              <a:cs typeface="Times New Roman" pitchFamily="18" charset="0"/>
            </a:endParaRPr>
          </a:p>
          <a:p>
            <a:pPr>
              <a:lnSpc>
                <a:spcPts val="3000"/>
              </a:lnSpc>
              <a:tabLst>
                <a:tab pos="304800" algn="l"/>
                <a:tab pos="1676400" algn="l"/>
                <a:tab pos="2171700" algn="l"/>
                <a:tab pos="2476500" algn="l"/>
              </a:tabLst>
            </a:pPr>
            <a:r>
              <a:rPr lang="en-US" altLang="zh-CN">
                <a:cs typeface="Times New Roman" pitchFamily="18" charset="0"/>
              </a:rPr>
              <a:t>trend parameter, </a:t>
            </a:r>
            <a:r>
              <a:rPr lang="id-ID" altLang="zh-CN">
                <a:cs typeface="Times New Roman" pitchFamily="18" charset="0"/>
              </a:rPr>
              <a:t> </a:t>
            </a:r>
            <a:r>
              <a:rPr lang="en-US" altLang="zh-CN">
                <a:cs typeface="Times New Roman" pitchFamily="18" charset="0"/>
              </a:rPr>
              <a:t>seperti </a:t>
            </a:r>
            <a:r>
              <a:rPr lang="en-US" altLang="zh-CN" sz="1800" dirty="0">
                <a:cs typeface="Times New Roman" pitchFamily="18" charset="0"/>
              </a:rPr>
              <a:t>panas, </a:t>
            </a:r>
            <a:r>
              <a:rPr lang="en-US" altLang="zh-CN" sz="1800">
                <a:cs typeface="Times New Roman" pitchFamily="18" charset="0"/>
              </a:rPr>
              <a:t>vibrasi,</a:t>
            </a:r>
            <a:r>
              <a:rPr lang="id-ID" altLang="zh-CN" sz="1800">
                <a:cs typeface="Times New Roman" pitchFamily="18" charset="0"/>
              </a:rPr>
              <a:t> agar monitoring lebih detail.</a:t>
            </a:r>
          </a:p>
          <a:p>
            <a:pPr>
              <a:lnSpc>
                <a:spcPts val="3000"/>
              </a:lnSpc>
              <a:tabLst>
                <a:tab pos="304800" algn="l"/>
                <a:tab pos="1676400" algn="l"/>
                <a:tab pos="2171700" algn="l"/>
                <a:tab pos="2476500" algn="l"/>
              </a:tabLst>
            </a:pPr>
            <a:r>
              <a:rPr lang="en-US" altLang="zh-CN" sz="1800">
                <a:cs typeface="Times New Roman" pitchFamily="18" charset="0"/>
              </a:rPr>
              <a:t>kemudian </a:t>
            </a:r>
            <a:r>
              <a:rPr lang="en-US" altLang="zh-CN" sz="1800" dirty="0" err="1">
                <a:cs typeface="Times New Roman" pitchFamily="18" charset="0"/>
              </a:rPr>
              <a:t>hasilnya</a:t>
            </a:r>
            <a:r>
              <a:rPr lang="en-US" altLang="zh-CN" sz="1800" dirty="0">
                <a:cs typeface="Times New Roman" pitchFamily="18" charset="0"/>
              </a:rPr>
              <a:t> </a:t>
            </a:r>
            <a:r>
              <a:rPr lang="en-US" altLang="zh-CN" sz="1800" err="1">
                <a:cs typeface="Times New Roman" pitchFamily="18" charset="0"/>
              </a:rPr>
              <a:t>dibandingkan</a:t>
            </a:r>
            <a:r>
              <a:rPr lang="en-US" altLang="zh-CN" sz="1800">
                <a:cs typeface="Times New Roman" pitchFamily="18" charset="0"/>
              </a:rPr>
              <a:t> dengan ambang </a:t>
            </a:r>
            <a:r>
              <a:rPr lang="en-US" altLang="zh-CN" sz="1800" dirty="0" err="1">
                <a:cs typeface="Times New Roman" pitchFamily="18" charset="0"/>
              </a:rPr>
              <a:t>batas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sz="1800" dirty="0">
                <a:cs typeface="Times New Roman" pitchFamily="18" charset="0"/>
              </a:rPr>
              <a:t>(engineering limit</a:t>
            </a:r>
            <a:r>
              <a:rPr lang="en-US" altLang="zh-CN" sz="1800">
                <a:cs typeface="Times New Roman" pitchFamily="18" charset="0"/>
              </a:rPr>
              <a:t>) </a:t>
            </a:r>
            <a:endParaRPr lang="id-ID" altLang="zh-CN" sz="1800">
              <a:cs typeface="Times New Roman" pitchFamily="18" charset="0"/>
            </a:endParaRPr>
          </a:p>
          <a:p>
            <a:pPr>
              <a:lnSpc>
                <a:spcPts val="3000"/>
              </a:lnSpc>
              <a:tabLst>
                <a:tab pos="304800" algn="l"/>
                <a:tab pos="1676400" algn="l"/>
                <a:tab pos="2171700" algn="l"/>
                <a:tab pos="2476500" algn="l"/>
              </a:tabLst>
            </a:pPr>
            <a:r>
              <a:rPr lang="en-US" altLang="zh-CN" sz="1800">
                <a:cs typeface="Times New Roman" pitchFamily="18" charset="0"/>
              </a:rPr>
              <a:t>yang </a:t>
            </a:r>
            <a:r>
              <a:rPr lang="en-US" altLang="zh-CN" sz="1800" err="1">
                <a:cs typeface="Times New Roman" pitchFamily="18" charset="0"/>
              </a:rPr>
              <a:t>telah</a:t>
            </a:r>
            <a:r>
              <a:rPr lang="en-US" altLang="zh-CN" sz="1800">
                <a:cs typeface="Times New Roman" pitchFamily="18" charset="0"/>
              </a:rPr>
              <a:t> ditentukan</a:t>
            </a:r>
            <a:r>
              <a:rPr lang="id-ID" altLang="zh-CN" sz="1800">
                <a:cs typeface="Times New Roman" pitchFamily="18" charset="0"/>
              </a:rPr>
              <a:t>.</a:t>
            </a:r>
            <a:endParaRPr lang="en-US" altLang="zh-CN" sz="1800" dirty="0">
              <a:cs typeface="Times New Roman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1026986" y="4504482"/>
            <a:ext cx="4099071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04800" algn="l"/>
                <a:tab pos="1676400" algn="l"/>
                <a:tab pos="2171700" algn="l"/>
                <a:tab pos="2476500" algn="l"/>
              </a:tabLst>
            </a:pPr>
            <a:r>
              <a:rPr lang="en-US" altLang="zh-CN" sz="1800" dirty="0" err="1">
                <a:cs typeface="Times New Roman" pitchFamily="18" charset="0"/>
              </a:rPr>
              <a:t>Bila</a:t>
            </a:r>
            <a:r>
              <a:rPr lang="en-US" altLang="zh-CN" sz="1800" dirty="0">
                <a:cs typeface="Times New Roman" pitchFamily="18" charset="0"/>
              </a:rPr>
              <a:t> ambang tersebut dilewati, </a:t>
            </a:r>
            <a:r>
              <a:rPr lang="en-US" altLang="zh-CN" sz="1800" dirty="0" err="1">
                <a:cs typeface="Times New Roman" pitchFamily="18" charset="0"/>
              </a:rPr>
              <a:t>maka</a:t>
            </a:r>
            <a:r>
              <a:rPr lang="en-US" altLang="zh-CN" sz="1800" dirty="0">
                <a:cs typeface="Times New Roman" pitchFamily="18" charset="0"/>
              </a:rPr>
              <a:t> </a:t>
            </a:r>
            <a:r>
              <a:rPr lang="en-US" altLang="zh-CN" sz="1800" dirty="0" err="1">
                <a:cs typeface="Times New Roman" pitchFamily="18" charset="0"/>
              </a:rPr>
              <a:t>perlu</a:t>
            </a:r>
            <a:r>
              <a:rPr lang="en-US" altLang="zh-CN" dirty="0"/>
              <a:t> </a:t>
            </a:r>
          </a:p>
          <a:p>
            <a:pPr>
              <a:lnSpc>
                <a:spcPts val="2300"/>
              </a:lnSpc>
              <a:tabLst>
                <a:tab pos="304800" algn="l"/>
                <a:tab pos="1676400" algn="l"/>
                <a:tab pos="2171700" algn="l"/>
                <a:tab pos="2476500" algn="l"/>
              </a:tabLst>
            </a:pPr>
            <a:r>
              <a:rPr lang="en-US" altLang="zh-CN" sz="1800" dirty="0" err="1">
                <a:cs typeface="Times New Roman" pitchFamily="18" charset="0"/>
              </a:rPr>
              <a:t>dilakukan</a:t>
            </a:r>
            <a:r>
              <a:rPr lang="en-US" altLang="zh-CN" sz="1800" dirty="0">
                <a:cs typeface="Times New Roman" pitchFamily="18" charset="0"/>
              </a:rPr>
              <a:t> penggantian parts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119180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cs typeface="Times New Roman" pitchFamily="18" charset="0"/>
              </a:rPr>
              <a:t>3. PREDICTIVE MAINTENANCE</a:t>
            </a:r>
            <a:endParaRPr lang="en-US" sz="4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140" y="4332304"/>
            <a:ext cx="2792210" cy="20240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7C751-0656-4761-ADAF-CB635BD2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B3E86-2EED-4876-8636-051307631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2216396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>
          <a:xfrm>
            <a:off x="4098284" y="2795939"/>
            <a:ext cx="853413" cy="384842"/>
          </a:xfrm>
          <a:custGeom>
            <a:avLst/>
            <a:gdLst>
              <a:gd name="connsiteX0" fmla="*/ 845820 w 845820"/>
              <a:gd name="connsiteY0" fmla="*/ 0 h 379476"/>
              <a:gd name="connsiteX1" fmla="*/ 425196 w 845820"/>
              <a:gd name="connsiteY1" fmla="*/ 379476 h 379476"/>
              <a:gd name="connsiteX2" fmla="*/ 0 w 845820"/>
              <a:gd name="connsiteY2" fmla="*/ 0 h 379476"/>
              <a:gd name="connsiteX3" fmla="*/ 845820 w 845820"/>
              <a:gd name="connsiteY3" fmla="*/ 0 h 3794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45820" h="379476">
                <a:moveTo>
                  <a:pt x="845820" y="0"/>
                </a:moveTo>
                <a:lnTo>
                  <a:pt x="425196" y="379476"/>
                </a:lnTo>
                <a:lnTo>
                  <a:pt x="0" y="0"/>
                </a:lnTo>
                <a:lnTo>
                  <a:pt x="845820" y="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"/>
          <p:cNvSpPr txBox="1"/>
          <p:nvPr/>
        </p:nvSpPr>
        <p:spPr>
          <a:xfrm>
            <a:off x="364530" y="544307"/>
            <a:ext cx="8414941" cy="48365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000"/>
              </a:lnSpc>
              <a:tabLst/>
            </a:pPr>
            <a:r>
              <a:rPr lang="en-US" altLang="zh-CN" sz="4400" b="1" dirty="0">
                <a:cs typeface="Times New Roman" pitchFamily="18" charset="0"/>
              </a:rPr>
              <a:t>4. IMPROVEMENT MAINTENANCE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459881" y="1434156"/>
            <a:ext cx="6983632" cy="112338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cs typeface="Times New Roman" pitchFamily="18" charset="0"/>
              </a:rPr>
              <a:t>Adalah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cs typeface="Times New Roman" pitchFamily="18" charset="0"/>
              </a:rPr>
              <a:t>metoda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cs typeface="Times New Roman" pitchFamily="18" charset="0"/>
              </a:rPr>
              <a:t>perawatan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cs typeface="Times New Roman" pitchFamily="18" charset="0"/>
              </a:rPr>
              <a:t>yang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cs typeface="Times New Roman" pitchFamily="18" charset="0"/>
              </a:rPr>
              <a:t>ditujukan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cs typeface="Times New Roman" pitchFamily="18" charset="0"/>
              </a:rPr>
              <a:t>untuk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cs typeface="Times New Roman" pitchFamily="18" charset="0"/>
              </a:rPr>
              <a:t>melaksanakan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cs typeface="Times New Roman" pitchFamily="18" charset="0"/>
              </a:rPr>
              <a:t>KAIZEN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cs typeface="Times New Roman" pitchFamily="18" charset="0"/>
              </a:rPr>
              <a:t>yang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cs typeface="Times New Roman" pitchFamily="18" charset="0"/>
              </a:rPr>
              <a:t>berkaitan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cs typeface="Times New Roman" pitchFamily="18" charset="0"/>
              </a:rPr>
              <a:t>dengan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400" b="1" dirty="0">
                <a:solidFill>
                  <a:srgbClr val="000000"/>
                </a:solidFill>
                <a:cs typeface="Times New Roman" pitchFamily="18" charset="0"/>
              </a:rPr>
              <a:t>perawatan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cs typeface="Times New Roman" pitchFamily="18" charset="0"/>
              </a:rPr>
              <a:t>mesin,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cs typeface="Times New Roman" pitchFamily="18" charset="0"/>
              </a:rPr>
              <a:t>antara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cs typeface="Times New Roman" pitchFamily="18" charset="0"/>
              </a:rPr>
              <a:t>lain: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61976" y="3525132"/>
            <a:ext cx="7137400" cy="24314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457200" indent="-457200">
              <a:lnSpc>
                <a:spcPts val="2200"/>
              </a:lnSpc>
              <a:buFont typeface="+mj-lt"/>
              <a:buAutoNum type="arabicPeriod"/>
              <a:tabLst/>
            </a:pP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Meningkatkan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kehandalan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mesin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atau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parts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yang </a:t>
            </a:r>
            <a:r>
              <a:rPr lang="en-US" altLang="zh-CN" sz="2412" b="1" dirty="0" err="1">
                <a:solidFill>
                  <a:srgbClr val="000000"/>
                </a:solidFill>
                <a:cs typeface="Times New Roman" pitchFamily="18" charset="0"/>
              </a:rPr>
              <a:t>memiliki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daur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hidup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yang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pendek</a:t>
            </a:r>
          </a:p>
          <a:p>
            <a:pPr marL="342900" indent="-342900">
              <a:lnSpc>
                <a:spcPts val="1000"/>
              </a:lnSpc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lnSpc>
                <a:spcPts val="2700"/>
              </a:lnSpc>
              <a:buFont typeface="+mj-lt"/>
              <a:buAutoNum type="arabicPeriod"/>
              <a:tabLst/>
            </a:pP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Mengurangi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frekuensi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kerusakan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mesin</a:t>
            </a:r>
          </a:p>
          <a:p>
            <a:pPr marL="342900" indent="-342900">
              <a:lnSpc>
                <a:spcPts val="1000"/>
              </a:lnSpc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lnSpc>
                <a:spcPts val="2700"/>
              </a:lnSpc>
              <a:buFont typeface="+mj-lt"/>
              <a:buAutoNum type="arabicPeriod"/>
              <a:tabLst/>
            </a:pP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Memperpendek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waktu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perbaikan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yang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 err="1">
                <a:solidFill>
                  <a:srgbClr val="000000"/>
                </a:solidFill>
                <a:cs typeface="Times New Roman" pitchFamily="18" charset="0"/>
              </a:rPr>
              <a:t>panjang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2412" b="1" dirty="0" err="1">
                <a:solidFill>
                  <a:srgbClr val="000000"/>
                </a:solidFill>
                <a:cs typeface="Times New Roman" pitchFamily="18" charset="0"/>
              </a:rPr>
              <a:t>atau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berdampak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serius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atau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biayanya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tinggi</a:t>
            </a:r>
          </a:p>
          <a:p>
            <a:pPr marL="342900" indent="-342900">
              <a:lnSpc>
                <a:spcPts val="1000"/>
              </a:lnSpc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lnSpc>
                <a:spcPts val="2700"/>
              </a:lnSpc>
              <a:buFont typeface="+mj-lt"/>
              <a:buAutoNum type="arabicPeriod"/>
              <a:tabLst/>
            </a:pP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Meningkatkan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kualitas</a:t>
            </a:r>
            <a:r>
              <a:rPr lang="en-US" altLang="zh-CN" sz="2412" dirty="0">
                <a:cs typeface="Times New Roman" pitchFamily="18" charset="0"/>
              </a:rPr>
              <a:t> </a:t>
            </a:r>
            <a:r>
              <a:rPr lang="en-US" altLang="zh-CN" sz="2412" b="1" dirty="0">
                <a:solidFill>
                  <a:srgbClr val="000000"/>
                </a:solidFill>
                <a:cs typeface="Times New Roman" pitchFamily="18" charset="0"/>
              </a:rPr>
              <a:t>perbaikan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D26FFB0-0413-48C3-A071-B9FA4F48253F}"/>
              </a:ext>
            </a:extLst>
          </p:cNvPr>
          <p:cNvSpPr/>
          <p:nvPr/>
        </p:nvSpPr>
        <p:spPr>
          <a:xfrm>
            <a:off x="950976" y="1252728"/>
            <a:ext cx="6983632" cy="13048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DF4356-1200-4DC3-9C2D-9271D99A890A}"/>
              </a:ext>
            </a:extLst>
          </p:cNvPr>
          <p:cNvSpPr/>
          <p:nvPr/>
        </p:nvSpPr>
        <p:spPr>
          <a:xfrm>
            <a:off x="743628" y="3289674"/>
            <a:ext cx="7495116" cy="27362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8A1BF5-7126-4EBE-88EF-9A9446D4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4E0B3-ABEC-4E1E-B91B-789596124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2445829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50002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cs typeface="Times New Roman" pitchFamily="18" charset="0"/>
              </a:rPr>
              <a:t>5. MAINTENANCE PREVENTION</a:t>
            </a:r>
            <a:endParaRPr lang="en-US" sz="4800" dirty="0"/>
          </a:p>
        </p:txBody>
      </p:sp>
      <p:sp>
        <p:nvSpPr>
          <p:cNvPr id="10" name="Freeform 3"/>
          <p:cNvSpPr/>
          <p:nvPr/>
        </p:nvSpPr>
        <p:spPr>
          <a:xfrm>
            <a:off x="4696439" y="4441172"/>
            <a:ext cx="3426713" cy="2097741"/>
          </a:xfrm>
          <a:custGeom>
            <a:avLst/>
            <a:gdLst>
              <a:gd name="connsiteX0" fmla="*/ 1970532 w 3941063"/>
              <a:gd name="connsiteY0" fmla="*/ 736092 h 2743200"/>
              <a:gd name="connsiteX1" fmla="*/ 2647188 w 3941063"/>
              <a:gd name="connsiteY1" fmla="*/ 0 h 2743200"/>
              <a:gd name="connsiteX2" fmla="*/ 2583179 w 3941063"/>
              <a:gd name="connsiteY2" fmla="*/ 676655 h 2743200"/>
              <a:gd name="connsiteX3" fmla="*/ 3351276 w 3941063"/>
              <a:gd name="connsiteY3" fmla="*/ 566928 h 2743200"/>
              <a:gd name="connsiteX4" fmla="*/ 3044951 w 3941063"/>
              <a:gd name="connsiteY4" fmla="*/ 928116 h 2743200"/>
              <a:gd name="connsiteX5" fmla="*/ 3849623 w 3941063"/>
              <a:gd name="connsiteY5" fmla="*/ 1033272 h 2743200"/>
              <a:gd name="connsiteX6" fmla="*/ 3209544 w 3941063"/>
              <a:gd name="connsiteY6" fmla="*/ 1330452 h 2743200"/>
              <a:gd name="connsiteX7" fmla="*/ 3941063 w 3941063"/>
              <a:gd name="connsiteY7" fmla="*/ 1687067 h 2743200"/>
              <a:gd name="connsiteX8" fmla="*/ 3072383 w 3941063"/>
              <a:gd name="connsiteY8" fmla="*/ 1641348 h 2743200"/>
              <a:gd name="connsiteX9" fmla="*/ 3310127 w 3941063"/>
              <a:gd name="connsiteY9" fmla="*/ 2295144 h 2743200"/>
              <a:gd name="connsiteX10" fmla="*/ 2555747 w 3941063"/>
              <a:gd name="connsiteY10" fmla="*/ 1833372 h 2743200"/>
              <a:gd name="connsiteX11" fmla="*/ 2418588 w 3941063"/>
              <a:gd name="connsiteY11" fmla="*/ 2505455 h 2743200"/>
              <a:gd name="connsiteX12" fmla="*/ 1920239 w 3941063"/>
              <a:gd name="connsiteY12" fmla="*/ 1897380 h 2743200"/>
              <a:gd name="connsiteX13" fmla="*/ 1549908 w 3941063"/>
              <a:gd name="connsiteY13" fmla="*/ 2743200 h 2743200"/>
              <a:gd name="connsiteX14" fmla="*/ 1408176 w 3941063"/>
              <a:gd name="connsiteY14" fmla="*/ 1984248 h 2743200"/>
              <a:gd name="connsiteX15" fmla="*/ 868679 w 3941063"/>
              <a:gd name="connsiteY15" fmla="*/ 2235708 h 2743200"/>
              <a:gd name="connsiteX16" fmla="*/ 1033271 w 3941063"/>
              <a:gd name="connsiteY16" fmla="*/ 1769364 h 2743200"/>
              <a:gd name="connsiteX17" fmla="*/ 27431 w 3941063"/>
              <a:gd name="connsiteY17" fmla="*/ 1851660 h 2743200"/>
              <a:gd name="connsiteX18" fmla="*/ 681227 w 3941063"/>
              <a:gd name="connsiteY18" fmla="*/ 1495044 h 2743200"/>
              <a:gd name="connsiteX19" fmla="*/ 0 w 3941063"/>
              <a:gd name="connsiteY19" fmla="*/ 1092708 h 2743200"/>
              <a:gd name="connsiteX20" fmla="*/ 845820 w 3941063"/>
              <a:gd name="connsiteY20" fmla="*/ 964692 h 2743200"/>
              <a:gd name="connsiteX21" fmla="*/ 68579 w 3941063"/>
              <a:gd name="connsiteY21" fmla="*/ 292608 h 2743200"/>
              <a:gd name="connsiteX22" fmla="*/ 1335023 w 3941063"/>
              <a:gd name="connsiteY22" fmla="*/ 800100 h 2743200"/>
              <a:gd name="connsiteX23" fmla="*/ 1522476 w 3941063"/>
              <a:gd name="connsiteY23" fmla="*/ 292608 h 2743200"/>
              <a:gd name="connsiteX24" fmla="*/ 1970532 w 3941063"/>
              <a:gd name="connsiteY24" fmla="*/ 736092 h 274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3941063" h="2743200">
                <a:moveTo>
                  <a:pt x="1970532" y="736092"/>
                </a:moveTo>
                <a:lnTo>
                  <a:pt x="2647188" y="0"/>
                </a:lnTo>
                <a:lnTo>
                  <a:pt x="2583179" y="676655"/>
                </a:lnTo>
                <a:lnTo>
                  <a:pt x="3351276" y="566928"/>
                </a:lnTo>
                <a:lnTo>
                  <a:pt x="3044951" y="928116"/>
                </a:lnTo>
                <a:lnTo>
                  <a:pt x="3849623" y="1033272"/>
                </a:lnTo>
                <a:lnTo>
                  <a:pt x="3209544" y="1330452"/>
                </a:lnTo>
                <a:lnTo>
                  <a:pt x="3941063" y="1687067"/>
                </a:lnTo>
                <a:lnTo>
                  <a:pt x="3072383" y="1641348"/>
                </a:lnTo>
                <a:lnTo>
                  <a:pt x="3310127" y="2295144"/>
                </a:lnTo>
                <a:lnTo>
                  <a:pt x="2555747" y="1833372"/>
                </a:lnTo>
                <a:lnTo>
                  <a:pt x="2418588" y="2505455"/>
                </a:lnTo>
                <a:lnTo>
                  <a:pt x="1920239" y="1897380"/>
                </a:lnTo>
                <a:lnTo>
                  <a:pt x="1549908" y="2743200"/>
                </a:lnTo>
                <a:lnTo>
                  <a:pt x="1408176" y="1984248"/>
                </a:lnTo>
                <a:lnTo>
                  <a:pt x="868679" y="2235708"/>
                </a:lnTo>
                <a:lnTo>
                  <a:pt x="1033271" y="1769364"/>
                </a:lnTo>
                <a:lnTo>
                  <a:pt x="27431" y="1851660"/>
                </a:lnTo>
                <a:lnTo>
                  <a:pt x="681227" y="1495044"/>
                </a:lnTo>
                <a:lnTo>
                  <a:pt x="0" y="1092708"/>
                </a:lnTo>
                <a:lnTo>
                  <a:pt x="845820" y="964692"/>
                </a:lnTo>
                <a:lnTo>
                  <a:pt x="68579" y="292608"/>
                </a:lnTo>
                <a:lnTo>
                  <a:pt x="1335023" y="800100"/>
                </a:lnTo>
                <a:lnTo>
                  <a:pt x="1522476" y="292608"/>
                </a:lnTo>
                <a:lnTo>
                  <a:pt x="1970532" y="736092"/>
                </a:lnTo>
              </a:path>
            </a:pathLst>
          </a:custGeom>
          <a:solidFill>
            <a:srgbClr val="FFFF00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687902" y="1575390"/>
            <a:ext cx="8324322" cy="312393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965200" algn="l"/>
                <a:tab pos="1308100" algn="l"/>
                <a:tab pos="1460500" algn="l"/>
                <a:tab pos="3365500" algn="l"/>
              </a:tabLst>
            </a:pPr>
            <a:r>
              <a:rPr lang="en-US" altLang="zh-CN" sz="2800" dirty="0">
                <a:cs typeface="Times New Roman" pitchFamily="18" charset="0"/>
              </a:rPr>
              <a:t>Prevention Maintenance </a:t>
            </a:r>
            <a:r>
              <a:rPr lang="en-US" altLang="zh-CN" sz="2800" dirty="0" err="1">
                <a:cs typeface="Times New Roman" pitchFamily="18" charset="0"/>
              </a:rPr>
              <a:t>dilakukan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 err="1">
                <a:cs typeface="Times New Roman" pitchFamily="18" charset="0"/>
              </a:rPr>
              <a:t>ketika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 err="1">
                <a:cs typeface="Times New Roman" pitchFamily="18" charset="0"/>
              </a:rPr>
              <a:t>mendesain</a:t>
            </a:r>
            <a:r>
              <a:rPr lang="en-US" altLang="zh-CN" sz="2800" dirty="0">
                <a:cs typeface="Times New Roman" pitchFamily="18" charset="0"/>
              </a:rPr>
              <a:t> peralatan baru, agar </a:t>
            </a:r>
            <a:r>
              <a:rPr lang="en-US" altLang="zh-CN" sz="2800" dirty="0" err="1">
                <a:cs typeface="Times New Roman" pitchFamily="18" charset="0"/>
              </a:rPr>
              <a:t>tidak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 err="1">
                <a:cs typeface="Times New Roman" pitchFamily="18" charset="0"/>
              </a:rPr>
              <a:t>mudah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i="1" dirty="0">
                <a:cs typeface="Times New Roman" pitchFamily="18" charset="0"/>
              </a:rPr>
              <a:t>breakdown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 err="1">
                <a:cs typeface="Times New Roman" pitchFamily="18" charset="0"/>
              </a:rPr>
              <a:t>dan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 err="1">
                <a:cs typeface="Times New Roman" pitchFamily="18" charset="0"/>
              </a:rPr>
              <a:t>memudahkan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err="1">
                <a:cs typeface="Times New Roman" pitchFamily="18" charset="0"/>
              </a:rPr>
              <a:t>perawatannya</a:t>
            </a:r>
            <a:r>
              <a:rPr lang="en-US" altLang="zh-CN" sz="2800">
                <a:cs typeface="Times New Roman" pitchFamily="18" charset="0"/>
              </a:rPr>
              <a:t>.</a:t>
            </a:r>
            <a:endParaRPr lang="id-ID" altLang="zh-CN" sz="2800">
              <a:cs typeface="Times New Roman" pitchFamily="18" charset="0"/>
            </a:endParaRPr>
          </a:p>
          <a:p>
            <a:pPr>
              <a:lnSpc>
                <a:spcPts val="3000"/>
              </a:lnSpc>
              <a:tabLst>
                <a:tab pos="965200" algn="l"/>
                <a:tab pos="1308100" algn="l"/>
                <a:tab pos="1460500" algn="l"/>
                <a:tab pos="3365500" algn="l"/>
              </a:tabLst>
            </a:pPr>
            <a:endParaRPr lang="id-ID" altLang="zh-CN" sz="2800">
              <a:cs typeface="Times New Roman" pitchFamily="18" charset="0"/>
            </a:endParaRPr>
          </a:p>
          <a:p>
            <a:pPr>
              <a:lnSpc>
                <a:spcPts val="3000"/>
              </a:lnSpc>
              <a:tabLst>
                <a:tab pos="965200" algn="l"/>
                <a:tab pos="1308100" algn="l"/>
                <a:tab pos="1460500" algn="l"/>
                <a:tab pos="3365500" algn="l"/>
              </a:tabLst>
            </a:pPr>
            <a:r>
              <a:rPr lang="id-ID" altLang="zh-CN" sz="2800">
                <a:cs typeface="Times New Roman" pitchFamily="18" charset="0"/>
              </a:rPr>
              <a:t>Misalnya penggunaan alat auto lubrican, atau bahkan komponen self lubrication / oil less, accu MF, auto clean pada filter, dll. Untuk mesin standard pabrikan pun hal ini dapat dimintakan sebagai customisasi.</a:t>
            </a:r>
            <a:endParaRPr lang="id-ID" altLang="zh-CN" sz="2800" dirty="0">
              <a:cs typeface="Times New Roman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5438069" y="5107945"/>
            <a:ext cx="1850237" cy="764697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2600"/>
              </a:lnSpc>
              <a:tabLst>
                <a:tab pos="749300" algn="l"/>
              </a:tabLst>
            </a:pPr>
            <a:r>
              <a:rPr lang="en-US" altLang="zh-CN" sz="2000" b="1" dirty="0">
                <a:cs typeface="Times New Roman" pitchFamily="18" charset="0"/>
              </a:rPr>
              <a:t>Maintenance</a:t>
            </a:r>
          </a:p>
          <a:p>
            <a:pPr algn="ctr">
              <a:lnSpc>
                <a:spcPts val="3300"/>
              </a:lnSpc>
              <a:tabLst>
                <a:tab pos="749300" algn="l"/>
              </a:tabLst>
            </a:pPr>
            <a:r>
              <a:rPr lang="en-US" altLang="zh-CN" sz="2000" b="1">
                <a:cs typeface="Times New Roman" pitchFamily="18" charset="0"/>
              </a:rPr>
              <a:t>Free</a:t>
            </a:r>
            <a:endParaRPr lang="en-US" altLang="zh-CN" sz="2000" b="1" dirty="0">
              <a:cs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8BEBCE-FC80-4166-99FF-C17EDC9AB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508F5-3D66-4303-88F8-4D739C93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1433527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73100" y="752874"/>
            <a:ext cx="8338094" cy="12815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chemeClr val="tx1"/>
                </a:solidFill>
              </a:rPr>
              <a:t>Metode Maintenance yang merupakan penggabungan &amp; optimalisasi Preventive Maintenance dengan Breakdown, </a:t>
            </a:r>
            <a:r>
              <a:rPr lang="en-US" sz="2000" dirty="0">
                <a:solidFill>
                  <a:schemeClr val="tx1"/>
                </a:solidFill>
              </a:rPr>
              <a:t>Improvement</a:t>
            </a:r>
            <a:r>
              <a:rPr lang="id-ID" sz="2000" dirty="0">
                <a:solidFill>
                  <a:schemeClr val="tx1"/>
                </a:solidFill>
              </a:rPr>
              <a:t> Maintenance &amp; Maintenance Prevention yang bertujuan menjadikan operasional menjadi lebih profitable.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676974" y="250444"/>
            <a:ext cx="7827656" cy="4971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508000" algn="l"/>
                <a:tab pos="558800" algn="l"/>
                <a:tab pos="711200" algn="l"/>
                <a:tab pos="914400" algn="l"/>
                <a:tab pos="2463800" algn="l"/>
              </a:tabLst>
            </a:pPr>
            <a:r>
              <a:rPr lang="en-US" altLang="zh-CN" sz="4800" dirty="0">
                <a:cs typeface="Times New Roman" pitchFamily="18" charset="0"/>
              </a:rPr>
              <a:t>6. PRODUCTIVE MAINTENANCE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88462" y="746736"/>
            <a:ext cx="65" cy="4024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508000" algn="l"/>
                <a:tab pos="558800" algn="l"/>
                <a:tab pos="711200" algn="l"/>
                <a:tab pos="914400" algn="l"/>
                <a:tab pos="2463800" algn="l"/>
              </a:tabLst>
            </a:pPr>
            <a:endParaRPr lang="en-US" altLang="zh-CN" sz="2000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673100" y="2157230"/>
            <a:ext cx="7233903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08000" algn="l"/>
                <a:tab pos="558800" algn="l"/>
                <a:tab pos="711200" algn="l"/>
                <a:tab pos="914400" algn="l"/>
                <a:tab pos="2463800" algn="l"/>
              </a:tabLst>
            </a:pPr>
            <a:r>
              <a:rPr lang="en-US" altLang="zh-CN" sz="2015" dirty="0" err="1">
                <a:cs typeface="Times New Roman" pitchFamily="18" charset="0"/>
              </a:rPr>
              <a:t>Untuk</a:t>
            </a:r>
            <a:r>
              <a:rPr lang="en-US" altLang="zh-CN" sz="2015" dirty="0">
                <a:cs typeface="Times New Roman" pitchFamily="18" charset="0"/>
              </a:rPr>
              <a:t> mencapai sasaran tersebut di atas kita perlu melakukan empat</a:t>
            </a:r>
          </a:p>
          <a:p>
            <a:pPr>
              <a:lnSpc>
                <a:spcPts val="2400"/>
              </a:lnSpc>
              <a:tabLst>
                <a:tab pos="508000" algn="l"/>
                <a:tab pos="558800" algn="l"/>
                <a:tab pos="711200" algn="l"/>
                <a:tab pos="914400" algn="l"/>
                <a:tab pos="2463800" algn="l"/>
              </a:tabLst>
            </a:pPr>
            <a:r>
              <a:rPr lang="en-US" altLang="zh-CN" sz="2015" dirty="0" err="1">
                <a:cs typeface="Times New Roman" pitchFamily="18" charset="0"/>
              </a:rPr>
              <a:t>perawatan</a:t>
            </a:r>
            <a:r>
              <a:rPr lang="en-US" altLang="zh-CN" sz="2015" dirty="0">
                <a:cs typeface="Times New Roman" pitchFamily="18" charset="0"/>
              </a:rPr>
              <a:t> dengan baik dan tuntas.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84511A-9C3D-49F8-B784-14F07EC393CC}"/>
              </a:ext>
            </a:extLst>
          </p:cNvPr>
          <p:cNvGrpSpPr/>
          <p:nvPr/>
        </p:nvGrpSpPr>
        <p:grpSpPr>
          <a:xfrm>
            <a:off x="618557" y="2889251"/>
            <a:ext cx="8026400" cy="3467100"/>
            <a:chOff x="618557" y="2889251"/>
            <a:chExt cx="8026400" cy="3467100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18557" y="2889251"/>
              <a:ext cx="8026400" cy="3467100"/>
            </a:xfrm>
            <a:prstGeom prst="rect">
              <a:avLst/>
            </a:prstGeom>
            <a:noFill/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1CBC598-49E1-4108-96E3-2B2C894D6999}"/>
                </a:ext>
              </a:extLst>
            </p:cNvPr>
            <p:cNvSpPr/>
            <p:nvPr/>
          </p:nvSpPr>
          <p:spPr>
            <a:xfrm>
              <a:off x="791570" y="5227093"/>
              <a:ext cx="2415654" cy="4094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D906289-E9D2-4DDD-A836-8BB95E96A4BE}"/>
                </a:ext>
              </a:extLst>
            </p:cNvPr>
            <p:cNvSpPr txBox="1"/>
            <p:nvPr/>
          </p:nvSpPr>
          <p:spPr>
            <a:xfrm>
              <a:off x="908906" y="5277920"/>
              <a:ext cx="2218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Improvement Maintenance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3B080-2D25-4755-B402-0FC54FDE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595D6-0823-4ACD-8CF0-C0DB1251C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2594721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/>
          <p:cNvSpPr txBox="1"/>
          <p:nvPr/>
        </p:nvSpPr>
        <p:spPr>
          <a:xfrm>
            <a:off x="398780" y="685491"/>
            <a:ext cx="5969006" cy="3005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11200" algn="l"/>
              </a:tabLst>
            </a:pPr>
            <a:r>
              <a:rPr lang="en-US" altLang="zh-CN" sz="2400" b="1" dirty="0">
                <a:cs typeface="Times New Roman" pitchFamily="18" charset="0"/>
              </a:rPr>
              <a:t>KEGIATAN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b="1" dirty="0">
                <a:cs typeface="Times New Roman" pitchFamily="18" charset="0"/>
              </a:rPr>
              <a:t>PERAWATAN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b="1" dirty="0">
                <a:cs typeface="Times New Roman" pitchFamily="18" charset="0"/>
              </a:rPr>
              <a:t>DI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b="1" dirty="0">
                <a:cs typeface="Times New Roman" pitchFamily="18" charset="0"/>
              </a:rPr>
              <a:t>PERUSAHAAN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b="1" dirty="0">
                <a:cs typeface="Times New Roman" pitchFamily="18" charset="0"/>
              </a:rPr>
              <a:t>ANDA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98781" y="1011949"/>
            <a:ext cx="8408336" cy="232204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11200" algn="l"/>
              </a:tabLst>
            </a:pPr>
            <a:r>
              <a:rPr lang="en-US" altLang="zh-CN" sz="1600" b="1" dirty="0" err="1">
                <a:cs typeface="Times New Roman" pitchFamily="18" charset="0"/>
              </a:rPr>
              <a:t>Berdasarkan</a:t>
            </a:r>
            <a:r>
              <a:rPr lang="en-US" altLang="zh-CN" sz="1600" dirty="0">
                <a:cs typeface="Times New Roman" pitchFamily="18" charset="0"/>
              </a:rPr>
              <a:t>  </a:t>
            </a:r>
            <a:r>
              <a:rPr lang="en-US" altLang="zh-CN" sz="1600" b="1" dirty="0">
                <a:cs typeface="Times New Roman" pitchFamily="18" charset="0"/>
              </a:rPr>
              <a:t>pengalaman</a:t>
            </a:r>
            <a:r>
              <a:rPr lang="en-US" altLang="zh-CN" sz="1600" dirty="0">
                <a:cs typeface="Times New Roman" pitchFamily="18" charset="0"/>
              </a:rPr>
              <a:t>  </a:t>
            </a:r>
            <a:r>
              <a:rPr lang="en-US" altLang="zh-CN" sz="1600" b="1" dirty="0">
                <a:cs typeface="Times New Roman" pitchFamily="18" charset="0"/>
              </a:rPr>
              <a:t>anda</a:t>
            </a:r>
            <a:r>
              <a:rPr lang="en-US" altLang="zh-CN" sz="1600" dirty="0">
                <a:cs typeface="Times New Roman" pitchFamily="18" charset="0"/>
              </a:rPr>
              <a:t>  </a:t>
            </a:r>
            <a:r>
              <a:rPr lang="en-US" altLang="zh-CN" sz="1600" b="1" dirty="0">
                <a:cs typeface="Times New Roman" pitchFamily="18" charset="0"/>
              </a:rPr>
              <a:t>selama</a:t>
            </a:r>
            <a:r>
              <a:rPr lang="en-US" altLang="zh-CN" sz="1600" dirty="0">
                <a:cs typeface="Times New Roman" pitchFamily="18" charset="0"/>
              </a:rPr>
              <a:t>  </a:t>
            </a:r>
            <a:r>
              <a:rPr lang="en-US" altLang="zh-CN" sz="1600" b="1" dirty="0">
                <a:cs typeface="Times New Roman" pitchFamily="18" charset="0"/>
              </a:rPr>
              <a:t>ini</a:t>
            </a:r>
            <a:r>
              <a:rPr lang="en-US" altLang="zh-CN" sz="1600" dirty="0">
                <a:cs typeface="Times New Roman" pitchFamily="18" charset="0"/>
              </a:rPr>
              <a:t>  </a:t>
            </a:r>
            <a:r>
              <a:rPr lang="en-US" altLang="zh-CN" sz="1600" b="1" dirty="0">
                <a:cs typeface="Times New Roman" pitchFamily="18" charset="0"/>
              </a:rPr>
              <a:t>di</a:t>
            </a:r>
            <a:r>
              <a:rPr lang="en-US" altLang="zh-CN" sz="1600" dirty="0">
                <a:cs typeface="Times New Roman" pitchFamily="18" charset="0"/>
              </a:rPr>
              <a:t>  </a:t>
            </a:r>
            <a:r>
              <a:rPr lang="en-US" altLang="zh-CN" sz="1600" b="1" dirty="0">
                <a:cs typeface="Times New Roman" pitchFamily="18" charset="0"/>
              </a:rPr>
              <a:t>perusahaan</a:t>
            </a:r>
            <a:r>
              <a:rPr lang="en-US" altLang="zh-CN" sz="1600" dirty="0">
                <a:cs typeface="Times New Roman" pitchFamily="18" charset="0"/>
              </a:rPr>
              <a:t>  </a:t>
            </a:r>
            <a:r>
              <a:rPr lang="en-US" altLang="zh-CN" sz="1600" b="1" dirty="0">
                <a:cs typeface="Times New Roman" pitchFamily="18" charset="0"/>
              </a:rPr>
              <a:t>Anda,</a:t>
            </a:r>
            <a:r>
              <a:rPr lang="en-US" altLang="zh-CN" sz="1600" dirty="0">
                <a:cs typeface="Times New Roman" pitchFamily="18" charset="0"/>
              </a:rPr>
              <a:t>  </a:t>
            </a:r>
            <a:r>
              <a:rPr lang="en-US" altLang="zh-CN" sz="1600" b="1" dirty="0">
                <a:cs typeface="Times New Roman" pitchFamily="18" charset="0"/>
              </a:rPr>
              <a:t>perkirakan</a:t>
            </a:r>
          </a:p>
          <a:p>
            <a:pPr>
              <a:lnSpc>
                <a:spcPts val="2300"/>
              </a:lnSpc>
              <a:tabLst>
                <a:tab pos="711200" algn="l"/>
              </a:tabLst>
            </a:pPr>
            <a:r>
              <a:rPr lang="en-US" altLang="zh-CN" sz="1600" b="1" dirty="0" err="1">
                <a:cs typeface="Times New Roman" pitchFamily="18" charset="0"/>
              </a:rPr>
              <a:t>berapa</a:t>
            </a:r>
            <a:r>
              <a:rPr lang="en-US" altLang="zh-CN" sz="1600" dirty="0">
                <a:cs typeface="Times New Roman" pitchFamily="18" charset="0"/>
              </a:rPr>
              <a:t>  </a:t>
            </a:r>
            <a:r>
              <a:rPr lang="en-US" altLang="zh-CN" sz="1600" b="1" dirty="0">
                <a:cs typeface="Times New Roman" pitchFamily="18" charset="0"/>
              </a:rPr>
              <a:t>persen</a:t>
            </a:r>
            <a:r>
              <a:rPr lang="en-US" altLang="zh-CN" sz="1600" dirty="0">
                <a:cs typeface="Times New Roman" pitchFamily="18" charset="0"/>
              </a:rPr>
              <a:t>  </a:t>
            </a:r>
            <a:r>
              <a:rPr lang="en-US" altLang="zh-CN" sz="1600" b="1" dirty="0">
                <a:cs typeface="Times New Roman" pitchFamily="18" charset="0"/>
              </a:rPr>
              <a:t>waktu</a:t>
            </a:r>
            <a:r>
              <a:rPr lang="en-US" altLang="zh-CN" sz="1600" dirty="0">
                <a:cs typeface="Times New Roman" pitchFamily="18" charset="0"/>
              </a:rPr>
              <a:t>  </a:t>
            </a:r>
            <a:r>
              <a:rPr lang="en-US" altLang="zh-CN" sz="1600" b="1" dirty="0">
                <a:cs typeface="Times New Roman" pitchFamily="18" charset="0"/>
              </a:rPr>
              <a:t>yang</a:t>
            </a:r>
            <a:r>
              <a:rPr lang="en-US" altLang="zh-CN" sz="1600" dirty="0">
                <a:cs typeface="Times New Roman" pitchFamily="18" charset="0"/>
              </a:rPr>
              <a:t>  </a:t>
            </a:r>
            <a:r>
              <a:rPr lang="en-US" altLang="zh-CN" sz="1600" b="1" dirty="0">
                <a:cs typeface="Times New Roman" pitchFamily="18" charset="0"/>
              </a:rPr>
              <a:t>digunakan</a:t>
            </a:r>
            <a:r>
              <a:rPr lang="en-US" altLang="zh-CN" sz="1600" dirty="0">
                <a:cs typeface="Times New Roman" pitchFamily="18" charset="0"/>
              </a:rPr>
              <a:t>  </a:t>
            </a:r>
            <a:r>
              <a:rPr lang="en-US" altLang="zh-CN" sz="1600" b="1" dirty="0">
                <a:cs typeface="Times New Roman" pitchFamily="18" charset="0"/>
              </a:rPr>
              <a:t>untuk</a:t>
            </a:r>
            <a:r>
              <a:rPr lang="en-US" altLang="zh-CN" sz="1600" dirty="0">
                <a:cs typeface="Times New Roman" pitchFamily="18" charset="0"/>
              </a:rPr>
              <a:t>  </a:t>
            </a:r>
            <a:r>
              <a:rPr lang="en-US" altLang="zh-CN" sz="1600" b="1" dirty="0">
                <a:cs typeface="Times New Roman" pitchFamily="18" charset="0"/>
              </a:rPr>
              <a:t>type</a:t>
            </a:r>
            <a:r>
              <a:rPr lang="en-US" altLang="zh-CN" sz="1600" dirty="0">
                <a:cs typeface="Times New Roman" pitchFamily="18" charset="0"/>
              </a:rPr>
              <a:t>  </a:t>
            </a:r>
            <a:r>
              <a:rPr lang="en-US" altLang="zh-CN" sz="1600" b="1" dirty="0">
                <a:cs typeface="Times New Roman" pitchFamily="18" charset="0"/>
              </a:rPr>
              <a:t>maintenance</a:t>
            </a:r>
            <a:r>
              <a:rPr lang="en-US" altLang="zh-CN" sz="1600" dirty="0">
                <a:cs typeface="Times New Roman" pitchFamily="18" charset="0"/>
              </a:rPr>
              <a:t>  </a:t>
            </a:r>
            <a:r>
              <a:rPr lang="en-US" altLang="zh-CN" sz="1600" b="1" dirty="0">
                <a:cs typeface="Times New Roman" pitchFamily="18" charset="0"/>
              </a:rPr>
              <a:t>berikut</a:t>
            </a:r>
            <a:r>
              <a:rPr lang="en-US" altLang="zh-CN" sz="1600" dirty="0">
                <a:cs typeface="Times New Roman" pitchFamily="18" charset="0"/>
              </a:rPr>
              <a:t>  </a:t>
            </a:r>
            <a:r>
              <a:rPr lang="en-US" altLang="zh-CN" sz="1600" b="1" dirty="0">
                <a:cs typeface="Times New Roman" pitchFamily="18" charset="0"/>
              </a:rPr>
              <a:t>ini.</a:t>
            </a:r>
          </a:p>
          <a:p>
            <a:pPr>
              <a:lnSpc>
                <a:spcPts val="2300"/>
              </a:lnSpc>
              <a:tabLst>
                <a:tab pos="711200" algn="l"/>
              </a:tabLst>
            </a:pPr>
            <a:r>
              <a:rPr lang="en-US" altLang="zh-CN" sz="1600" b="1" dirty="0">
                <a:cs typeface="Times New Roman" pitchFamily="18" charset="0"/>
              </a:rPr>
              <a:t>Jika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b="1" dirty="0">
                <a:cs typeface="Times New Roman" pitchFamily="18" charset="0"/>
              </a:rPr>
              <a:t>type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b="1" dirty="0">
                <a:cs typeface="Times New Roman" pitchFamily="18" charset="0"/>
              </a:rPr>
              <a:t>maintenance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b="1" dirty="0">
                <a:cs typeface="Times New Roman" pitchFamily="18" charset="0"/>
              </a:rPr>
              <a:t>itu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b="1" dirty="0">
                <a:cs typeface="Times New Roman" pitchFamily="18" charset="0"/>
              </a:rPr>
              <a:t>belum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b="1" dirty="0">
                <a:cs typeface="Times New Roman" pitchFamily="18" charset="0"/>
              </a:rPr>
              <a:t>dilaksanakan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b="1" dirty="0">
                <a:cs typeface="Times New Roman" pitchFamily="18" charset="0"/>
              </a:rPr>
              <a:t>ditempat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b="1" dirty="0">
                <a:cs typeface="Times New Roman" pitchFamily="18" charset="0"/>
              </a:rPr>
              <a:t>anda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b="1" dirty="0">
                <a:cs typeface="Times New Roman" pitchFamily="18" charset="0"/>
              </a:rPr>
              <a:t>berilah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b="1" dirty="0">
                <a:cs typeface="Times New Roman" pitchFamily="18" charset="0"/>
              </a:rPr>
              <a:t>nilai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b="1" dirty="0">
                <a:cs typeface="Times New Roman" pitchFamily="18" charset="0"/>
              </a:rPr>
              <a:t>0. Dan </a:t>
            </a:r>
            <a:r>
              <a:rPr lang="en-US" altLang="zh-CN" sz="1600" b="1" dirty="0" err="1">
                <a:cs typeface="Times New Roman" pitchFamily="18" charset="0"/>
              </a:rPr>
              <a:t>tetapkan</a:t>
            </a:r>
            <a:r>
              <a:rPr lang="en-US" altLang="zh-CN" sz="1600" b="1" dirty="0">
                <a:cs typeface="Times New Roman" pitchFamily="18" charset="0"/>
              </a:rPr>
              <a:t> action plan </a:t>
            </a:r>
            <a:r>
              <a:rPr lang="en-US" altLang="zh-CN" sz="1600" b="1" dirty="0" err="1">
                <a:cs typeface="Times New Roman" pitchFamily="18" charset="0"/>
              </a:rPr>
              <a:t>untuk</a:t>
            </a:r>
            <a:r>
              <a:rPr lang="en-US" altLang="zh-CN" sz="1600" b="1" dirty="0">
                <a:cs typeface="Times New Roman" pitchFamily="18" charset="0"/>
              </a:rPr>
              <a:t> </a:t>
            </a:r>
            <a:r>
              <a:rPr lang="en-US" altLang="zh-CN" sz="1600" b="1" dirty="0" err="1">
                <a:cs typeface="Times New Roman" pitchFamily="18" charset="0"/>
              </a:rPr>
              <a:t>meningkatkan</a:t>
            </a:r>
            <a:r>
              <a:rPr lang="en-US" altLang="zh-CN" sz="1600" b="1" dirty="0">
                <a:cs typeface="Times New Roman" pitchFamily="18" charset="0"/>
              </a:rPr>
              <a:t> </a:t>
            </a:r>
            <a:r>
              <a:rPr lang="en-US" altLang="zh-CN" sz="1600" b="1" dirty="0" err="1">
                <a:cs typeface="Times New Roman" pitchFamily="18" charset="0"/>
              </a:rPr>
              <a:t>kinerja</a:t>
            </a:r>
            <a:r>
              <a:rPr lang="en-US" altLang="zh-CN" sz="1600" b="1" dirty="0">
                <a:cs typeface="Times New Roman" pitchFamily="18" charset="0"/>
              </a:rPr>
              <a:t> Maintenance</a:t>
            </a:r>
          </a:p>
          <a:p>
            <a:pPr marL="342900" indent="-342900">
              <a:lnSpc>
                <a:spcPts val="2300"/>
              </a:lnSpc>
              <a:buAutoNum type="arabicPeriod"/>
              <a:tabLst>
                <a:tab pos="711200" algn="l"/>
              </a:tabLst>
            </a:pPr>
            <a:r>
              <a:rPr lang="en-US" altLang="zh-CN" sz="1600" b="1" dirty="0" err="1">
                <a:cs typeface="Times New Roman" pitchFamily="18" charset="0"/>
              </a:rPr>
              <a:t>Identifikasi</a:t>
            </a:r>
            <a:r>
              <a:rPr lang="en-US" altLang="zh-CN" sz="1600" b="1" dirty="0">
                <a:cs typeface="Times New Roman" pitchFamily="18" charset="0"/>
              </a:rPr>
              <a:t> </a:t>
            </a:r>
            <a:r>
              <a:rPr lang="en-US" altLang="zh-CN" sz="1600" b="1" dirty="0" err="1">
                <a:cs typeface="Times New Roman" pitchFamily="18" charset="0"/>
              </a:rPr>
              <a:t>Mesin</a:t>
            </a:r>
            <a:r>
              <a:rPr lang="en-US" altLang="zh-CN" sz="1600" b="1" dirty="0">
                <a:cs typeface="Times New Roman" pitchFamily="18" charset="0"/>
              </a:rPr>
              <a:t>/Utility yang </a:t>
            </a:r>
            <a:r>
              <a:rPr lang="en-US" altLang="zh-CN" sz="1600" b="1" dirty="0" err="1">
                <a:cs typeface="Times New Roman" pitchFamily="18" charset="0"/>
              </a:rPr>
              <a:t>breakdownnya</a:t>
            </a:r>
            <a:r>
              <a:rPr lang="en-US" altLang="zh-CN" sz="1600" b="1" dirty="0">
                <a:cs typeface="Times New Roman" pitchFamily="18" charset="0"/>
              </a:rPr>
              <a:t> </a:t>
            </a:r>
            <a:r>
              <a:rPr lang="en-US" altLang="zh-CN" sz="1600" b="1" dirty="0" err="1">
                <a:cs typeface="Times New Roman" pitchFamily="18" charset="0"/>
              </a:rPr>
              <a:t>tinggi</a:t>
            </a:r>
            <a:r>
              <a:rPr lang="en-US" altLang="zh-CN" sz="1600" b="1" dirty="0">
                <a:cs typeface="Times New Roman" pitchFamily="18" charset="0"/>
              </a:rPr>
              <a:t> </a:t>
            </a:r>
          </a:p>
          <a:p>
            <a:pPr marL="342900" indent="-342900">
              <a:lnSpc>
                <a:spcPts val="2300"/>
              </a:lnSpc>
              <a:buAutoNum type="arabicPeriod"/>
              <a:tabLst>
                <a:tab pos="711200" algn="l"/>
              </a:tabLst>
            </a:pPr>
            <a:r>
              <a:rPr lang="en-US" altLang="zh-CN" sz="1600" b="1" dirty="0" err="1">
                <a:cs typeface="Times New Roman" pitchFamily="18" charset="0"/>
              </a:rPr>
              <a:t>Identifikasi</a:t>
            </a:r>
            <a:r>
              <a:rPr lang="en-US" altLang="zh-CN" sz="1600" b="1" dirty="0">
                <a:cs typeface="Times New Roman" pitchFamily="18" charset="0"/>
              </a:rPr>
              <a:t> </a:t>
            </a:r>
            <a:r>
              <a:rPr lang="en-US" altLang="zh-CN" sz="1600" b="1" dirty="0" err="1">
                <a:cs typeface="Times New Roman" pitchFamily="18" charset="0"/>
              </a:rPr>
              <a:t>Mesin</a:t>
            </a:r>
            <a:r>
              <a:rPr lang="en-US" altLang="zh-CN" sz="1600" b="1" dirty="0">
                <a:cs typeface="Times New Roman" pitchFamily="18" charset="0"/>
              </a:rPr>
              <a:t> /Utility yang tidak </a:t>
            </a:r>
            <a:r>
              <a:rPr lang="en-US" altLang="zh-CN" sz="1600" b="1" dirty="0" err="1">
                <a:cs typeface="Times New Roman" pitchFamily="18" charset="0"/>
              </a:rPr>
              <a:t>bekerja</a:t>
            </a:r>
            <a:r>
              <a:rPr lang="en-US" altLang="zh-CN" sz="1600" b="1" dirty="0">
                <a:cs typeface="Times New Roman" pitchFamily="18" charset="0"/>
              </a:rPr>
              <a:t> pada </a:t>
            </a:r>
            <a:r>
              <a:rPr lang="en-US" altLang="zh-CN" sz="1600" b="1" dirty="0" err="1">
                <a:cs typeface="Times New Roman" pitchFamily="18" charset="0"/>
              </a:rPr>
              <a:t>performa</a:t>
            </a:r>
            <a:r>
              <a:rPr lang="en-US" altLang="zh-CN" sz="1600" b="1" dirty="0">
                <a:cs typeface="Times New Roman" pitchFamily="18" charset="0"/>
              </a:rPr>
              <a:t> optimal</a:t>
            </a:r>
          </a:p>
          <a:p>
            <a:pPr>
              <a:lnSpc>
                <a:spcPts val="2300"/>
              </a:lnSpc>
              <a:tabLst>
                <a:tab pos="711200" algn="l"/>
              </a:tabLst>
            </a:pPr>
            <a:r>
              <a:rPr lang="en-US" altLang="zh-CN" sz="1600" b="1" dirty="0">
                <a:cs typeface="Times New Roman" pitchFamily="18" charset="0"/>
              </a:rPr>
              <a:t>&gt;&gt; </a:t>
            </a:r>
            <a:r>
              <a:rPr lang="en-US" altLang="zh-CN" sz="1600" b="1" dirty="0" err="1">
                <a:cs typeface="Times New Roman" pitchFamily="18" charset="0"/>
              </a:rPr>
              <a:t>Tetapkan</a:t>
            </a:r>
            <a:r>
              <a:rPr lang="en-US" altLang="zh-CN" sz="1600" b="1" dirty="0">
                <a:cs typeface="Times New Roman" pitchFamily="18" charset="0"/>
              </a:rPr>
              <a:t> </a:t>
            </a:r>
            <a:r>
              <a:rPr lang="en-US" altLang="zh-CN" sz="1600" b="1" dirty="0" err="1">
                <a:cs typeface="Times New Roman" pitchFamily="18" charset="0"/>
              </a:rPr>
              <a:t>perbaikan</a:t>
            </a:r>
            <a:r>
              <a:rPr lang="en-US" altLang="zh-CN" sz="1600" b="1" dirty="0">
                <a:cs typeface="Times New Roman" pitchFamily="18" charset="0"/>
              </a:rPr>
              <a:t> di system PREVENTIVE Maintenance </a:t>
            </a:r>
            <a:r>
              <a:rPr lang="en-US" altLang="zh-CN" sz="1600" b="1" dirty="0" err="1">
                <a:cs typeface="Times New Roman" pitchFamily="18" charset="0"/>
              </a:rPr>
              <a:t>atau</a:t>
            </a:r>
            <a:r>
              <a:rPr lang="en-US" altLang="zh-CN" sz="1600" b="1" dirty="0">
                <a:cs typeface="Times New Roman" pitchFamily="18" charset="0"/>
              </a:rPr>
              <a:t> </a:t>
            </a:r>
            <a:r>
              <a:rPr lang="en-US" altLang="zh-CN" sz="1600" b="1" dirty="0" err="1">
                <a:cs typeface="Times New Roman" pitchFamily="18" charset="0"/>
              </a:rPr>
              <a:t>lakukan</a:t>
            </a:r>
            <a:r>
              <a:rPr lang="en-US" altLang="zh-CN" sz="1600" b="1" dirty="0">
                <a:cs typeface="Times New Roman" pitchFamily="18" charset="0"/>
              </a:rPr>
              <a:t> IMPROVEMENT</a:t>
            </a:r>
          </a:p>
          <a:p>
            <a:pPr>
              <a:lnSpc>
                <a:spcPts val="2300"/>
              </a:lnSpc>
              <a:tabLst>
                <a:tab pos="711200" algn="l"/>
              </a:tabLst>
            </a:pPr>
            <a:r>
              <a:rPr lang="en-US" altLang="zh-CN" sz="1600" b="1" dirty="0">
                <a:cs typeface="Times New Roman" pitchFamily="18" charset="0"/>
              </a:rPr>
              <a:t>Maintenance.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98780" y="3524006"/>
            <a:ext cx="7569200" cy="3022761"/>
            <a:chOff x="1282700" y="3166895"/>
            <a:chExt cx="7569200" cy="3022761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82700" y="3166895"/>
              <a:ext cx="7569200" cy="3022761"/>
            </a:xfrm>
            <a:prstGeom prst="rect">
              <a:avLst/>
            </a:prstGeom>
            <a:noFill/>
          </p:spPr>
        </p:pic>
        <p:sp>
          <p:nvSpPr>
            <p:cNvPr id="14" name="TextBox 1"/>
            <p:cNvSpPr txBox="1"/>
            <p:nvPr/>
          </p:nvSpPr>
          <p:spPr>
            <a:xfrm>
              <a:off x="7434747" y="3332179"/>
              <a:ext cx="251672" cy="339452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2200"/>
                </a:lnSpc>
                <a:tabLst>
                  <a:tab pos="25400" algn="l"/>
                </a:tabLst>
              </a:pPr>
              <a:r>
                <a:rPr lang="en-US" altLang="zh-CN" dirty="0"/>
                <a:t>	</a:t>
              </a:r>
              <a:r>
                <a:rPr lang="en-US" altLang="zh-CN" sz="2412" b="1" dirty="0">
                  <a:solidFill>
                    <a:srgbClr val="000000"/>
                  </a:solidFill>
                  <a:cs typeface="Times New Roman" pitchFamily="18" charset="0"/>
                </a:rPr>
                <a:t>%</a:t>
              </a: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2435150" y="3269146"/>
              <a:ext cx="2466509" cy="328295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200"/>
                </a:lnSpc>
                <a:tabLst>
                  <a:tab pos="25400" algn="l"/>
                  <a:tab pos="431800" algn="l"/>
                </a:tabLst>
              </a:pPr>
              <a:r>
                <a:rPr lang="en-US" altLang="zh-CN" sz="2412" b="1" dirty="0">
                  <a:solidFill>
                    <a:srgbClr val="000000"/>
                  </a:solidFill>
                  <a:cs typeface="Times New Roman" pitchFamily="18" charset="0"/>
                </a:rPr>
                <a:t>Type</a:t>
              </a:r>
              <a:r>
                <a:rPr lang="en-US" altLang="zh-CN" sz="2412" dirty="0">
                  <a:cs typeface="Times New Roman" pitchFamily="18" charset="0"/>
                </a:rPr>
                <a:t> </a:t>
              </a:r>
              <a:r>
                <a:rPr lang="en-US" altLang="zh-CN" sz="2412" b="1" dirty="0">
                  <a:solidFill>
                    <a:srgbClr val="000000"/>
                  </a:solidFill>
                  <a:cs typeface="Times New Roman" pitchFamily="18" charset="0"/>
                </a:rPr>
                <a:t>Maintenance</a:t>
              </a: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3218218" y="5771416"/>
              <a:ext cx="625877" cy="328295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200"/>
                </a:lnSpc>
                <a:tabLst>
                  <a:tab pos="25400" algn="l"/>
                  <a:tab pos="431800" algn="l"/>
                </a:tabLst>
              </a:pPr>
              <a:r>
                <a:rPr lang="en-US" altLang="zh-CN" sz="2412" b="1" dirty="0">
                  <a:solidFill>
                    <a:srgbClr val="000000"/>
                  </a:solidFill>
                  <a:cs typeface="Times New Roman" pitchFamily="18" charset="0"/>
                </a:rPr>
                <a:t>Total</a:t>
              </a:r>
            </a:p>
          </p:txBody>
        </p:sp>
        <p:sp>
          <p:nvSpPr>
            <p:cNvPr id="17" name="TextBox 1"/>
            <p:cNvSpPr txBox="1"/>
            <p:nvPr/>
          </p:nvSpPr>
          <p:spPr>
            <a:xfrm>
              <a:off x="1564357" y="3877859"/>
              <a:ext cx="3666581" cy="1467966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200"/>
                </a:lnSpc>
                <a:tabLst>
                  <a:tab pos="25400" algn="l"/>
                  <a:tab pos="431800" algn="l"/>
                </a:tabLst>
              </a:pPr>
              <a:r>
                <a:rPr lang="en-US" altLang="zh-CN" sz="2412" dirty="0">
                  <a:solidFill>
                    <a:srgbClr val="000000"/>
                  </a:solidFill>
                  <a:cs typeface="Times New Roman" pitchFamily="18" charset="0"/>
                </a:rPr>
                <a:t>•</a:t>
              </a:r>
              <a:r>
                <a:rPr lang="en-US" altLang="zh-CN" sz="2412" b="1" dirty="0">
                  <a:solidFill>
                    <a:srgbClr val="000000"/>
                  </a:solidFill>
                  <a:cs typeface="Times New Roman" pitchFamily="18" charset="0"/>
                </a:rPr>
                <a:t>Breakdown</a:t>
              </a:r>
              <a:r>
                <a:rPr lang="en-US" altLang="zh-CN" sz="2412" dirty="0">
                  <a:cs typeface="Times New Roman" pitchFamily="18" charset="0"/>
                </a:rPr>
                <a:t> </a:t>
              </a:r>
              <a:r>
                <a:rPr lang="en-US" altLang="zh-CN" sz="2412" b="1" dirty="0">
                  <a:solidFill>
                    <a:srgbClr val="000000"/>
                  </a:solidFill>
                  <a:cs typeface="Times New Roman" pitchFamily="18" charset="0"/>
                </a:rPr>
                <a:t>Maintenance</a:t>
              </a:r>
              <a:endParaRPr lang="en-US" altLang="zh-CN" sz="2412" dirty="0">
                <a:solidFill>
                  <a:srgbClr val="000000"/>
                </a:solidFill>
                <a:cs typeface="Times New Roman" pitchFamily="18" charset="0"/>
              </a:endParaRPr>
            </a:p>
            <a:p>
              <a:pPr>
                <a:lnSpc>
                  <a:spcPts val="3000"/>
                </a:lnSpc>
                <a:tabLst>
                  <a:tab pos="25400" algn="l"/>
                  <a:tab pos="431800" algn="l"/>
                </a:tabLst>
              </a:pPr>
              <a:r>
                <a:rPr lang="en-US" altLang="zh-CN" sz="2412" dirty="0">
                  <a:solidFill>
                    <a:srgbClr val="000000"/>
                  </a:solidFill>
                  <a:cs typeface="Times New Roman" pitchFamily="18" charset="0"/>
                </a:rPr>
                <a:t>•</a:t>
              </a:r>
              <a:r>
                <a:rPr lang="en-US" altLang="zh-CN" sz="2412" b="1" dirty="0">
                  <a:solidFill>
                    <a:srgbClr val="000000"/>
                  </a:solidFill>
                  <a:cs typeface="Times New Roman" pitchFamily="18" charset="0"/>
                </a:rPr>
                <a:t>Preventive</a:t>
              </a:r>
              <a:r>
                <a:rPr lang="en-US" altLang="zh-CN" sz="2412" dirty="0">
                  <a:cs typeface="Times New Roman" pitchFamily="18" charset="0"/>
                </a:rPr>
                <a:t> </a:t>
              </a:r>
              <a:r>
                <a:rPr lang="en-US" altLang="zh-CN" sz="2412" b="1" dirty="0">
                  <a:solidFill>
                    <a:srgbClr val="000000"/>
                  </a:solidFill>
                  <a:cs typeface="Times New Roman" pitchFamily="18" charset="0"/>
                </a:rPr>
                <a:t>Maintenance</a:t>
              </a:r>
              <a:endParaRPr lang="en-US" altLang="zh-CN" dirty="0"/>
            </a:p>
            <a:p>
              <a:pPr>
                <a:lnSpc>
                  <a:spcPts val="3000"/>
                </a:lnSpc>
                <a:tabLst>
                  <a:tab pos="25400" algn="l"/>
                  <a:tab pos="431800" algn="l"/>
                </a:tabLst>
              </a:pPr>
              <a:r>
                <a:rPr lang="en-US" altLang="zh-CN" sz="2412" dirty="0">
                  <a:solidFill>
                    <a:srgbClr val="000000"/>
                  </a:solidFill>
                  <a:cs typeface="Times New Roman" pitchFamily="18" charset="0"/>
                </a:rPr>
                <a:t>•</a:t>
              </a:r>
              <a:r>
                <a:rPr lang="en-US" altLang="zh-CN" sz="2412" b="1" dirty="0">
                  <a:solidFill>
                    <a:srgbClr val="000000"/>
                  </a:solidFill>
                  <a:cs typeface="Times New Roman" pitchFamily="18" charset="0"/>
                </a:rPr>
                <a:t>Predictive</a:t>
              </a:r>
              <a:r>
                <a:rPr lang="en-US" altLang="zh-CN" sz="2412" dirty="0">
                  <a:cs typeface="Times New Roman" pitchFamily="18" charset="0"/>
                </a:rPr>
                <a:t> </a:t>
              </a:r>
              <a:r>
                <a:rPr lang="en-US" altLang="zh-CN" sz="2412" b="1" dirty="0">
                  <a:solidFill>
                    <a:srgbClr val="000000"/>
                  </a:solidFill>
                  <a:cs typeface="Times New Roman" pitchFamily="18" charset="0"/>
                </a:rPr>
                <a:t>Maintenance</a:t>
              </a:r>
              <a:endParaRPr lang="en-US" altLang="zh-CN" dirty="0"/>
            </a:p>
            <a:p>
              <a:pPr>
                <a:lnSpc>
                  <a:spcPts val="3000"/>
                </a:lnSpc>
                <a:tabLst>
                  <a:tab pos="25400" algn="l"/>
                  <a:tab pos="431800" algn="l"/>
                </a:tabLst>
              </a:pPr>
              <a:r>
                <a:rPr lang="en-US" altLang="zh-CN" sz="2412" dirty="0">
                  <a:solidFill>
                    <a:srgbClr val="000000"/>
                  </a:solidFill>
                  <a:cs typeface="Times New Roman" pitchFamily="18" charset="0"/>
                </a:rPr>
                <a:t>•</a:t>
              </a:r>
              <a:r>
                <a:rPr lang="en-US" altLang="zh-CN" sz="2412" b="1" dirty="0">
                  <a:solidFill>
                    <a:srgbClr val="000000"/>
                  </a:solidFill>
                  <a:cs typeface="Times New Roman" pitchFamily="18" charset="0"/>
                </a:rPr>
                <a:t>Improvement</a:t>
              </a:r>
              <a:r>
                <a:rPr lang="en-US" altLang="zh-CN" sz="2412" dirty="0">
                  <a:cs typeface="Times New Roman" pitchFamily="18" charset="0"/>
                </a:rPr>
                <a:t> </a:t>
              </a:r>
              <a:r>
                <a:rPr lang="en-US" altLang="zh-CN" sz="2412" b="1" dirty="0">
                  <a:solidFill>
                    <a:srgbClr val="000000"/>
                  </a:solidFill>
                  <a:cs typeface="Times New Roman" pitchFamily="18" charset="0"/>
                </a:rPr>
                <a:t>Maintenance</a:t>
              </a:r>
            </a:p>
          </p:txBody>
        </p:sp>
        <p:sp>
          <p:nvSpPr>
            <p:cNvPr id="18" name="TextBox 1"/>
            <p:cNvSpPr txBox="1"/>
            <p:nvPr/>
          </p:nvSpPr>
          <p:spPr>
            <a:xfrm>
              <a:off x="7302500" y="5786964"/>
              <a:ext cx="767839" cy="328295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200"/>
                </a:lnSpc>
                <a:tabLst>
                  <a:tab pos="25400" algn="l"/>
                </a:tabLst>
              </a:pPr>
              <a:r>
                <a:rPr lang="en-US" altLang="zh-CN" sz="2412" b="1" dirty="0">
                  <a:solidFill>
                    <a:srgbClr val="000000"/>
                  </a:solidFill>
                  <a:cs typeface="Times New Roman" pitchFamily="18" charset="0"/>
                </a:rPr>
                <a:t>100</a:t>
              </a:r>
              <a:r>
                <a:rPr lang="en-US" altLang="zh-CN" sz="2412" dirty="0">
                  <a:cs typeface="Times New Roman" pitchFamily="18" charset="0"/>
                </a:rPr>
                <a:t> </a:t>
              </a:r>
              <a:r>
                <a:rPr lang="en-US" altLang="zh-CN" sz="2412" b="1" dirty="0">
                  <a:solidFill>
                    <a:srgbClr val="000000"/>
                  </a:solidFill>
                  <a:cs typeface="Times New Roman" pitchFamily="18" charset="0"/>
                </a:rPr>
                <a:t>%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86605" y="56473"/>
            <a:ext cx="1583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Work Shop</a:t>
            </a:r>
          </a:p>
        </p:txBody>
      </p:sp>
      <p:sp>
        <p:nvSpPr>
          <p:cNvPr id="3" name="Rectangle 2"/>
          <p:cNvSpPr/>
          <p:nvPr/>
        </p:nvSpPr>
        <p:spPr>
          <a:xfrm>
            <a:off x="3431569" y="1"/>
            <a:ext cx="5712431" cy="46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D4B7F-7FFA-44E2-B911-61CD1F64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EAEB2-A0E2-425B-84C1-4CB2D071C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3735481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"/>
          <p:cNvSpPr txBox="1"/>
          <p:nvPr/>
        </p:nvSpPr>
        <p:spPr>
          <a:xfrm>
            <a:off x="489942" y="439496"/>
            <a:ext cx="3842975" cy="4719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200" dirty="0">
                <a:cs typeface="Times New Roman" pitchFamily="18" charset="0"/>
              </a:rPr>
              <a:t>Target Penerapan TPM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69852" y="911418"/>
            <a:ext cx="3952524" cy="557928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"/>
          <p:cNvSpPr txBox="1"/>
          <p:nvPr/>
        </p:nvSpPr>
        <p:spPr>
          <a:xfrm>
            <a:off x="433218" y="1165160"/>
            <a:ext cx="3632363" cy="488082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50800" algn="l"/>
                <a:tab pos="279400" algn="l"/>
                <a:tab pos="342900" algn="l"/>
                <a:tab pos="381000" algn="l"/>
                <a:tab pos="863600" algn="l"/>
                <a:tab pos="927100" algn="l"/>
                <a:tab pos="939800" algn="l"/>
                <a:tab pos="1104900" algn="l"/>
                <a:tab pos="3175000" algn="l"/>
              </a:tabLst>
            </a:pPr>
            <a:r>
              <a:rPr lang="en-US" altLang="zh-CN" sz="2400" dirty="0">
                <a:solidFill>
                  <a:schemeClr val="bg1"/>
                </a:solidFill>
              </a:rPr>
              <a:t>			</a:t>
            </a:r>
            <a:r>
              <a:rPr lang="en-US" altLang="zh-CN" sz="2400" b="1" dirty="0">
                <a:solidFill>
                  <a:schemeClr val="bg1"/>
                </a:solidFill>
                <a:cs typeface="Times New Roman" pitchFamily="18" charset="0"/>
              </a:rPr>
              <a:t>Target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cs typeface="Times New Roman" pitchFamily="18" charset="0"/>
              </a:rPr>
              <a:t>Penerapan</a:t>
            </a:r>
            <a:r>
              <a:rPr lang="id-ID" altLang="zh-CN" sz="2400" b="1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cs typeface="Times New Roman" pitchFamily="18" charset="0"/>
              </a:rPr>
              <a:t>TPM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id-ID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</a:p>
          <a:p>
            <a:pPr algn="ctr">
              <a:lnSpc>
                <a:spcPts val="2600"/>
              </a:lnSpc>
              <a:tabLst>
                <a:tab pos="50800" algn="l"/>
                <a:tab pos="279400" algn="l"/>
                <a:tab pos="342900" algn="l"/>
                <a:tab pos="381000" algn="l"/>
                <a:tab pos="863600" algn="l"/>
                <a:tab pos="927100" algn="l"/>
                <a:tab pos="939800" algn="l"/>
                <a:tab pos="1104900" algn="l"/>
                <a:tab pos="3175000" algn="l"/>
              </a:tabLst>
            </a:pPr>
            <a:r>
              <a:rPr lang="id-ID" altLang="zh-CN" sz="2400" dirty="0">
                <a:solidFill>
                  <a:schemeClr val="bg1"/>
                </a:solidFill>
                <a:cs typeface="Times New Roman" pitchFamily="18" charset="0"/>
              </a:rPr>
              <a:t>(8 Pilar):</a:t>
            </a:r>
            <a:endParaRPr lang="id-ID" altLang="zh-CN" sz="2400" b="1" dirty="0">
              <a:solidFill>
                <a:schemeClr val="bg1"/>
              </a:solidFill>
              <a:cs typeface="Times New Roman" pitchFamily="18" charset="0"/>
            </a:endParaRPr>
          </a:p>
          <a:p>
            <a:pPr algn="ctr">
              <a:lnSpc>
                <a:spcPts val="3300"/>
              </a:lnSpc>
              <a:tabLst>
                <a:tab pos="50800" algn="l"/>
                <a:tab pos="279400" algn="l"/>
                <a:tab pos="342900" algn="l"/>
                <a:tab pos="381000" algn="l"/>
                <a:tab pos="863600" algn="l"/>
                <a:tab pos="927100" algn="l"/>
                <a:tab pos="939800" algn="l"/>
                <a:tab pos="1104900" algn="l"/>
                <a:tab pos="3175000" algn="l"/>
              </a:tabLst>
            </a:pPr>
            <a:r>
              <a:rPr lang="en-US" altLang="zh-CN" sz="2400" b="1" dirty="0">
                <a:solidFill>
                  <a:schemeClr val="bg1"/>
                </a:solidFill>
                <a:cs typeface="Times New Roman" pitchFamily="18" charset="0"/>
              </a:rPr>
              <a:t>ELIMINASI LOSSES</a:t>
            </a:r>
            <a:endParaRPr lang="id-ID" altLang="zh-CN" sz="2400" b="1" dirty="0">
              <a:solidFill>
                <a:schemeClr val="bg1"/>
              </a:solidFill>
              <a:cs typeface="Times New Roman" pitchFamily="18" charset="0"/>
            </a:endParaRPr>
          </a:p>
          <a:p>
            <a:pPr algn="ctr">
              <a:lnSpc>
                <a:spcPts val="3300"/>
              </a:lnSpc>
              <a:tabLst>
                <a:tab pos="50800" algn="l"/>
                <a:tab pos="279400" algn="l"/>
                <a:tab pos="342900" algn="l"/>
                <a:tab pos="381000" algn="l"/>
                <a:tab pos="863600" algn="l"/>
                <a:tab pos="927100" algn="l"/>
                <a:tab pos="939800" algn="l"/>
                <a:tab pos="1104900" algn="l"/>
                <a:tab pos="3175000" algn="l"/>
              </a:tabLst>
            </a:pPr>
            <a:endParaRPr lang="id-ID" altLang="zh-CN" sz="2400" b="1" dirty="0">
              <a:solidFill>
                <a:schemeClr val="bg1"/>
              </a:solidFill>
              <a:cs typeface="Times New Roman" pitchFamily="18" charset="0"/>
            </a:endParaRPr>
          </a:p>
          <a:p>
            <a:pPr algn="ctr">
              <a:lnSpc>
                <a:spcPts val="3300"/>
              </a:lnSpc>
              <a:tabLst>
                <a:tab pos="50800" algn="l"/>
                <a:tab pos="279400" algn="l"/>
                <a:tab pos="342900" algn="l"/>
                <a:tab pos="381000" algn="l"/>
                <a:tab pos="863600" algn="l"/>
                <a:tab pos="927100" algn="l"/>
                <a:tab pos="939800" algn="l"/>
                <a:tab pos="1104900" algn="l"/>
                <a:tab pos="3175000" algn="l"/>
              </a:tabLst>
            </a:pPr>
            <a:endParaRPr lang="id-ID" altLang="zh-CN" sz="2400" b="1" dirty="0">
              <a:solidFill>
                <a:schemeClr val="bg1"/>
              </a:solidFill>
              <a:cs typeface="Times New Roman" pitchFamily="18" charset="0"/>
            </a:endParaRPr>
          </a:p>
          <a:p>
            <a:pPr algn="ctr">
              <a:lnSpc>
                <a:spcPts val="3300"/>
              </a:lnSpc>
              <a:tabLst>
                <a:tab pos="50800" algn="l"/>
                <a:tab pos="279400" algn="l"/>
                <a:tab pos="342900" algn="l"/>
                <a:tab pos="381000" algn="l"/>
                <a:tab pos="863600" algn="l"/>
                <a:tab pos="927100" algn="l"/>
                <a:tab pos="939800" algn="l"/>
                <a:tab pos="1104900" algn="l"/>
                <a:tab pos="3175000" algn="l"/>
              </a:tabLst>
            </a:pPr>
            <a:r>
              <a:rPr lang="en-US" altLang="zh-CN" sz="2400" b="1" dirty="0">
                <a:solidFill>
                  <a:schemeClr val="bg1"/>
                </a:solidFill>
                <a:cs typeface="Times New Roman" pitchFamily="18" charset="0"/>
              </a:rPr>
              <a:t>Zero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cs typeface="Times New Roman" pitchFamily="18" charset="0"/>
              </a:rPr>
              <a:t>: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cs typeface="Times New Roman" pitchFamily="18" charset="0"/>
              </a:rPr>
              <a:t>Accident,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cs typeface="Times New Roman" pitchFamily="18" charset="0"/>
              </a:rPr>
              <a:t>Breakdown,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cs typeface="Times New Roman" pitchFamily="18" charset="0"/>
              </a:rPr>
              <a:t>Defect, Crisis, </a:t>
            </a:r>
            <a:r>
              <a:rPr lang="en-US" altLang="zh-CN" sz="2400" b="1" dirty="0" err="1">
                <a:solidFill>
                  <a:schemeClr val="bg1"/>
                </a:solidFill>
                <a:cs typeface="Times New Roman" pitchFamily="18" charset="0"/>
              </a:rPr>
              <a:t>Polution</a:t>
            </a:r>
            <a:endParaRPr lang="en-US" altLang="zh-CN" sz="2400" b="1" dirty="0">
              <a:solidFill>
                <a:schemeClr val="bg1"/>
              </a:solidFill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ts val="1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ts val="1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ts val="1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ts val="2700"/>
              </a:lnSpc>
              <a:tabLst>
                <a:tab pos="50800" algn="l"/>
                <a:tab pos="279400" algn="l"/>
                <a:tab pos="342900" algn="l"/>
                <a:tab pos="381000" algn="l"/>
                <a:tab pos="863600" algn="l"/>
                <a:tab pos="927100" algn="l"/>
                <a:tab pos="939800" algn="l"/>
                <a:tab pos="1104900" algn="l"/>
                <a:tab pos="3175000" algn="l"/>
              </a:tabLst>
            </a:pPr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en-US" altLang="zh-CN" sz="2400" b="1" dirty="0">
                <a:solidFill>
                  <a:schemeClr val="bg1"/>
                </a:solidFill>
                <a:cs typeface="Times New Roman" pitchFamily="18" charset="0"/>
              </a:rPr>
              <a:t>Losses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cs typeface="Times New Roman" pitchFamily="18" charset="0"/>
              </a:rPr>
              <a:t>adalah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cs typeface="Times New Roman" pitchFamily="18" charset="0"/>
              </a:rPr>
              <a:t>waktu</a:t>
            </a:r>
            <a:r>
              <a:rPr lang="en-US" altLang="zh-CN" sz="2400" b="1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cs typeface="Times New Roman" pitchFamily="18" charset="0"/>
              </a:rPr>
              <a:t>mesin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cs typeface="Times New Roman" pitchFamily="18" charset="0"/>
              </a:rPr>
              <a:t>tidak</a:t>
            </a:r>
            <a:r>
              <a:rPr lang="en-US" altLang="zh-CN" sz="2400" b="1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cs typeface="Times New Roman" pitchFamily="18" charset="0"/>
              </a:rPr>
              <a:t>menghasilkan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cs typeface="Times New Roman" pitchFamily="18" charset="0"/>
              </a:rPr>
              <a:t>produk</a:t>
            </a:r>
          </a:p>
          <a:p>
            <a:pPr>
              <a:lnSpc>
                <a:spcPts val="3300"/>
              </a:lnSpc>
              <a:tabLst>
                <a:tab pos="50800" algn="l"/>
                <a:tab pos="279400" algn="l"/>
                <a:tab pos="342900" algn="l"/>
                <a:tab pos="381000" algn="l"/>
                <a:tab pos="863600" algn="l"/>
                <a:tab pos="927100" algn="l"/>
                <a:tab pos="939800" algn="l"/>
                <a:tab pos="1104900" algn="l"/>
                <a:tab pos="3175000" algn="l"/>
              </a:tabLst>
            </a:pPr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en-US" altLang="zh-CN" sz="2400" b="1" dirty="0">
                <a:solidFill>
                  <a:schemeClr val="bg1"/>
                </a:solidFill>
                <a:cs typeface="Times New Roman" pitchFamily="18" charset="0"/>
              </a:rPr>
              <a:t>(OK)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cs typeface="Times New Roman" pitchFamily="18" charset="0"/>
              </a:rPr>
              <a:t>yang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cs typeface="Times New Roman" pitchFamily="18" charset="0"/>
              </a:rPr>
              <a:t>sesuai</a:t>
            </a:r>
            <a:r>
              <a:rPr lang="en-US" altLang="zh-CN" sz="2400" b="1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cs typeface="Times New Roman" pitchFamily="18" charset="0"/>
              </a:rPr>
              <a:t>spesifikasi</a:t>
            </a:r>
            <a:endParaRPr lang="en-US" altLang="zh-CN" sz="2400" b="1" dirty="0">
              <a:solidFill>
                <a:schemeClr val="bg1"/>
              </a:solidFill>
              <a:cs typeface="Times New Roman" pitchFamily="18" charset="0"/>
            </a:endParaRPr>
          </a:p>
          <a:p>
            <a:pPr>
              <a:lnSpc>
                <a:spcPts val="3300"/>
              </a:lnSpc>
              <a:tabLst>
                <a:tab pos="50800" algn="l"/>
                <a:tab pos="279400" algn="l"/>
                <a:tab pos="342900" algn="l"/>
                <a:tab pos="381000" algn="l"/>
                <a:tab pos="863600" algn="l"/>
                <a:tab pos="927100" algn="l"/>
                <a:tab pos="939800" algn="l"/>
                <a:tab pos="1104900" algn="l"/>
                <a:tab pos="3175000" algn="l"/>
              </a:tabLst>
            </a:pPr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en-US" altLang="zh-CN" sz="2400" b="1" dirty="0" err="1">
                <a:solidFill>
                  <a:schemeClr val="bg1"/>
                </a:solidFill>
                <a:cs typeface="Times New Roman" pitchFamily="18" charset="0"/>
              </a:rPr>
              <a:t>pelanggan</a:t>
            </a:r>
            <a:endParaRPr lang="en-US" altLang="zh-CN" sz="2400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5400000">
            <a:off x="6277736" y="-565400"/>
            <a:ext cx="1815100" cy="3824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39761" y="564995"/>
            <a:ext cx="2291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Losses </a:t>
            </a: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Meggerogoti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 PROFIT</a:t>
            </a:r>
          </a:p>
        </p:txBody>
      </p:sp>
      <p:sp>
        <p:nvSpPr>
          <p:cNvPr id="2" name="Oval 1"/>
          <p:cNvSpPr/>
          <p:nvPr/>
        </p:nvSpPr>
        <p:spPr>
          <a:xfrm>
            <a:off x="5950527" y="4864477"/>
            <a:ext cx="2006600" cy="1393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keuntungan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917" y="2254597"/>
            <a:ext cx="4559623" cy="405238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1934678" y="2254597"/>
            <a:ext cx="484632" cy="66195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9E408-F6B5-44F3-A063-518FB11C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10EB1-CA8A-4FA6-9868-BEA3B2D8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712487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36679" y="645716"/>
            <a:ext cx="7149971" cy="4110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52400" algn="l"/>
                <a:tab pos="279400" algn="l"/>
                <a:tab pos="673100" algn="l"/>
                <a:tab pos="1193800" algn="l"/>
                <a:tab pos="1968500" algn="l"/>
              </a:tabLst>
            </a:pPr>
            <a:r>
              <a:rPr lang="en-US" altLang="zh-CN" sz="3200" dirty="0">
                <a:cs typeface="Times New Roman" pitchFamily="18" charset="0"/>
              </a:rPr>
              <a:t>MTBF </a:t>
            </a:r>
            <a:r>
              <a:rPr lang="en-US" altLang="zh-CN" sz="3200" dirty="0">
                <a:cs typeface="Times New Roman" pitchFamily="18" charset="0"/>
                <a:sym typeface="Wingdings" panose="05000000000000000000" pitchFamily="2" charset="2"/>
              </a:rPr>
              <a:t> MEAN TIME BETWEEN FAILURE</a:t>
            </a:r>
            <a:endParaRPr lang="en-US" altLang="zh-CN" sz="3200" dirty="0"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6585" y="1244801"/>
            <a:ext cx="6084358" cy="14183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52400" algn="l"/>
                <a:tab pos="279400" algn="l"/>
                <a:tab pos="673100" algn="l"/>
                <a:tab pos="1193800" algn="l"/>
                <a:tab pos="1968500" algn="l"/>
              </a:tabLst>
            </a:pP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MTBF:</a:t>
            </a:r>
          </a:p>
          <a:p>
            <a:pPr>
              <a:lnSpc>
                <a:spcPts val="1000"/>
              </a:lnSpc>
            </a:pPr>
            <a:endParaRPr lang="en-US" altLang="zh-CN" sz="2400" dirty="0"/>
          </a:p>
          <a:p>
            <a:pPr>
              <a:lnSpc>
                <a:spcPts val="1000"/>
              </a:lnSpc>
            </a:pPr>
            <a:endParaRPr lang="en-US" altLang="zh-CN" sz="2400" dirty="0"/>
          </a:p>
          <a:p>
            <a:pPr>
              <a:lnSpc>
                <a:spcPts val="2500"/>
              </a:lnSpc>
              <a:tabLst>
                <a:tab pos="152400" algn="l"/>
                <a:tab pos="279400" algn="l"/>
                <a:tab pos="673100" algn="l"/>
                <a:tab pos="1193800" algn="l"/>
                <a:tab pos="1968500" algn="l"/>
              </a:tabLst>
            </a:pPr>
            <a:r>
              <a:rPr lang="en-US" altLang="zh-CN" sz="2400" dirty="0"/>
              <a:t>		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“waktu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yang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menunjukan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tingkat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performance</a:t>
            </a:r>
          </a:p>
          <a:p>
            <a:pPr>
              <a:lnSpc>
                <a:spcPts val="2800"/>
              </a:lnSpc>
              <a:tabLst>
                <a:tab pos="152400" algn="l"/>
                <a:tab pos="279400" algn="l"/>
                <a:tab pos="673100" algn="l"/>
                <a:tab pos="1193800" algn="l"/>
                <a:tab pos="1968500" algn="l"/>
              </a:tabLst>
            </a:pPr>
            <a:r>
              <a:rPr lang="en-US" altLang="zh-CN" sz="2400" dirty="0"/>
              <a:t>		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(operasional))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mesin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atau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cs typeface="Times New Roman" pitchFamily="18" charset="0"/>
              </a:rPr>
              <a:t>peralatan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”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32300" y="2928792"/>
            <a:ext cx="4343400" cy="22606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6585" y="4715152"/>
            <a:ext cx="3327400" cy="25400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366585" y="5362699"/>
            <a:ext cx="82821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</a:rPr>
              <a:t>MTBF di </a:t>
            </a:r>
            <a:r>
              <a:rPr lang="en-US" sz="2400" dirty="0" err="1">
                <a:solidFill>
                  <a:srgbClr val="333333"/>
                </a:solidFill>
              </a:rPr>
              <a:t>gunakan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untuk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peralatan</a:t>
            </a:r>
            <a:r>
              <a:rPr lang="en-US" sz="2400" dirty="0">
                <a:solidFill>
                  <a:srgbClr val="333333"/>
                </a:solidFill>
              </a:rPr>
              <a:t> yang </a:t>
            </a:r>
            <a:r>
              <a:rPr lang="en-US" sz="2400" dirty="0" err="1">
                <a:solidFill>
                  <a:srgbClr val="333333"/>
                </a:solidFill>
              </a:rPr>
              <a:t>bisa</a:t>
            </a:r>
            <a:r>
              <a:rPr lang="en-US" sz="2400" dirty="0">
                <a:solidFill>
                  <a:srgbClr val="333333"/>
                </a:solidFill>
              </a:rPr>
              <a:t> di </a:t>
            </a:r>
            <a:r>
              <a:rPr lang="en-US" sz="2400" dirty="0" err="1">
                <a:solidFill>
                  <a:srgbClr val="333333"/>
                </a:solidFill>
              </a:rPr>
              <a:t>lakukan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perbaikan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seperti</a:t>
            </a:r>
            <a:r>
              <a:rPr lang="en-US" sz="2400" dirty="0">
                <a:solidFill>
                  <a:srgbClr val="333333"/>
                </a:solidFill>
              </a:rPr>
              <a:t> compressors, hydraulic system, </a:t>
            </a:r>
            <a:r>
              <a:rPr lang="en-US" sz="2400" dirty="0" err="1">
                <a:solidFill>
                  <a:srgbClr val="333333"/>
                </a:solidFill>
              </a:rPr>
              <a:t>pompa</a:t>
            </a:r>
            <a:r>
              <a:rPr lang="en-US" sz="2400" dirty="0">
                <a:solidFill>
                  <a:srgbClr val="333333"/>
                </a:solidFill>
              </a:rPr>
              <a:t>, motor </a:t>
            </a:r>
            <a:r>
              <a:rPr lang="en-US" sz="2400" dirty="0" err="1">
                <a:solidFill>
                  <a:srgbClr val="333333"/>
                </a:solidFill>
              </a:rPr>
              <a:t>dan</a:t>
            </a:r>
            <a:r>
              <a:rPr lang="en-US" sz="2400" dirty="0">
                <a:solidFill>
                  <a:srgbClr val="333333"/>
                </a:solidFill>
              </a:rPr>
              <a:t> valve.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66585" y="2921701"/>
            <a:ext cx="3128870" cy="17902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52400" algn="l"/>
                <a:tab pos="279400" algn="l"/>
                <a:tab pos="673100" algn="l"/>
                <a:tab pos="1193800" algn="l"/>
                <a:tab pos="1968500" algn="l"/>
              </a:tabLst>
            </a:pPr>
            <a:r>
              <a:rPr lang="en-US" altLang="zh-CN" sz="2400" u="sng" dirty="0">
                <a:solidFill>
                  <a:srgbClr val="000000"/>
                </a:solidFill>
                <a:cs typeface="Times New Roman" pitchFamily="18" charset="0"/>
              </a:rPr>
              <a:t>MTBF</a:t>
            </a:r>
          </a:p>
          <a:p>
            <a:pPr>
              <a:lnSpc>
                <a:spcPts val="1000"/>
              </a:lnSpc>
            </a:pPr>
            <a:endParaRPr lang="en-US" altLang="zh-CN" sz="2400" dirty="0"/>
          </a:p>
          <a:p>
            <a:pPr>
              <a:lnSpc>
                <a:spcPts val="3000"/>
              </a:lnSpc>
              <a:tabLst>
                <a:tab pos="152400" algn="l"/>
                <a:tab pos="279400" algn="l"/>
                <a:tab pos="673100" algn="l"/>
                <a:tab pos="1193800" algn="l"/>
                <a:tab pos="1968500" algn="l"/>
              </a:tabLst>
            </a:pPr>
            <a:r>
              <a:rPr lang="en-US" altLang="zh-CN" sz="2400" dirty="0"/>
              <a:t>		</a:t>
            </a:r>
            <a:r>
              <a:rPr lang="en-US" altLang="zh-CN" sz="2400" dirty="0" err="1">
                <a:solidFill>
                  <a:srgbClr val="000000"/>
                </a:solidFill>
                <a:cs typeface="Times New Roman" pitchFamily="18" charset="0"/>
              </a:rPr>
              <a:t>Aktifitas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untuk</a:t>
            </a:r>
          </a:p>
          <a:p>
            <a:pPr>
              <a:lnSpc>
                <a:spcPts val="3100"/>
              </a:lnSpc>
              <a:tabLst>
                <a:tab pos="152400" algn="l"/>
                <a:tab pos="279400" algn="l"/>
                <a:tab pos="673100" algn="l"/>
                <a:tab pos="1193800" algn="l"/>
                <a:tab pos="1968500" algn="l"/>
              </a:tabLst>
            </a:pPr>
            <a:r>
              <a:rPr lang="en-US" altLang="zh-CN" sz="2400" dirty="0"/>
              <a:t>		</a:t>
            </a:r>
            <a:r>
              <a:rPr lang="en-US" altLang="zh-CN" sz="2400" dirty="0" err="1">
                <a:solidFill>
                  <a:srgbClr val="000000"/>
                </a:solidFill>
                <a:cs typeface="Times New Roman" pitchFamily="18" charset="0"/>
              </a:rPr>
              <a:t>mencegah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terulangnya</a:t>
            </a:r>
          </a:p>
          <a:p>
            <a:pPr>
              <a:lnSpc>
                <a:spcPts val="3100"/>
              </a:lnSpc>
              <a:tabLst>
                <a:tab pos="152400" algn="l"/>
                <a:tab pos="279400" algn="l"/>
                <a:tab pos="673100" algn="l"/>
                <a:tab pos="1193800" algn="l"/>
                <a:tab pos="1968500" algn="l"/>
              </a:tabLst>
            </a:pPr>
            <a:r>
              <a:rPr lang="en-US" altLang="zh-CN" sz="2400" dirty="0"/>
              <a:t>		</a:t>
            </a:r>
            <a:r>
              <a:rPr lang="en-US" altLang="zh-CN" sz="2400" dirty="0" err="1">
                <a:solidFill>
                  <a:srgbClr val="000000"/>
                </a:solidFill>
                <a:cs typeface="Times New Roman" pitchFamily="18" charset="0"/>
              </a:rPr>
              <a:t>kerusakan</a:t>
            </a:r>
            <a:endParaRPr lang="en-US" altLang="zh-CN" sz="24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817" y="1101708"/>
            <a:ext cx="1840883" cy="170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D099F0-DD63-4455-9868-5251ED4F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3704F-DA66-48EC-B1E5-028EAE2C7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3130868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mainten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176" y="152787"/>
            <a:ext cx="3349326" cy="197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1722" y="3565979"/>
            <a:ext cx="4343400" cy="24638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45315" y="3675945"/>
            <a:ext cx="2844800" cy="254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5145315" y="4576370"/>
            <a:ext cx="3902187" cy="122597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520700" algn="l"/>
                <a:tab pos="3556000" algn="l"/>
              </a:tabLst>
            </a:pPr>
            <a:r>
              <a:rPr lang="en-US" altLang="zh-CN" sz="2400" u="sng" dirty="0">
                <a:cs typeface="Times New Roman" pitchFamily="18" charset="0"/>
              </a:rPr>
              <a:t>MTTR</a:t>
            </a:r>
          </a:p>
          <a:p>
            <a:pPr>
              <a:lnSpc>
                <a:spcPts val="2300"/>
              </a:lnSpc>
              <a:tabLst>
                <a:tab pos="520700" algn="l"/>
                <a:tab pos="3556000" algn="l"/>
              </a:tabLst>
            </a:pPr>
            <a:endParaRPr lang="en-US" altLang="zh-CN" sz="2400" dirty="0">
              <a:cs typeface="Times New Roman" pitchFamily="18" charset="0"/>
            </a:endParaRPr>
          </a:p>
          <a:p>
            <a:pPr>
              <a:lnSpc>
                <a:spcPts val="2300"/>
              </a:lnSpc>
              <a:tabLst>
                <a:tab pos="520700" algn="l"/>
                <a:tab pos="3556000" algn="l"/>
              </a:tabLst>
            </a:pPr>
            <a:r>
              <a:rPr lang="en-US" altLang="zh-CN" sz="2400" dirty="0" err="1">
                <a:cs typeface="Times New Roman" pitchFamily="18" charset="0"/>
              </a:rPr>
              <a:t>Aktifitas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dirty="0" err="1">
                <a:cs typeface="Times New Roman" pitchFamily="18" charset="0"/>
              </a:rPr>
              <a:t>untuk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dirty="0" err="1">
                <a:cs typeface="Times New Roman" pitchFamily="18" charset="0"/>
              </a:rPr>
              <a:t>memperpendek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dirty="0" err="1">
                <a:cs typeface="Times New Roman" pitchFamily="18" charset="0"/>
              </a:rPr>
              <a:t>waktu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dirty="0" err="1">
                <a:cs typeface="Times New Roman" pitchFamily="18" charset="0"/>
              </a:rPr>
              <a:t>reparasi</a:t>
            </a:r>
            <a:endParaRPr lang="en-US" altLang="zh-CN" sz="2400" dirty="0">
              <a:cs typeface="Times New Roman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631722" y="1145219"/>
            <a:ext cx="5162952" cy="3978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673100" algn="l"/>
                <a:tab pos="698500" algn="l"/>
                <a:tab pos="1270000" algn="l"/>
                <a:tab pos="3835400" algn="l"/>
              </a:tabLst>
            </a:pPr>
            <a:r>
              <a:rPr lang="en-US" altLang="zh-CN" sz="2800" b="1" dirty="0">
                <a:cs typeface="Times New Roman" pitchFamily="18" charset="0"/>
              </a:rPr>
              <a:t>MTTR</a:t>
            </a:r>
            <a:r>
              <a:rPr lang="en-US" altLang="zh-CN" sz="2800" b="1" dirty="0">
                <a:cs typeface="Times New Roman" pitchFamily="18" charset="0"/>
                <a:sym typeface="Wingdings" panose="05000000000000000000" pitchFamily="2" charset="2"/>
              </a:rPr>
              <a:t>  MEAN TIME TO REPAIR</a:t>
            </a:r>
            <a:endParaRPr lang="en-US" altLang="zh-CN" sz="2800" b="1" dirty="0">
              <a:cs typeface="Times New Roman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631722" y="1696509"/>
            <a:ext cx="5626797" cy="13157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673100" algn="l"/>
                <a:tab pos="698500" algn="l"/>
                <a:tab pos="1270000" algn="l"/>
                <a:tab pos="3835400" algn="l"/>
              </a:tabLst>
            </a:pPr>
            <a:r>
              <a:rPr lang="en-US" altLang="zh-CN" sz="2400" dirty="0">
                <a:cs typeface="Times New Roman" pitchFamily="18" charset="0"/>
              </a:rPr>
              <a:t>• MTTR:</a:t>
            </a:r>
            <a:endParaRPr lang="en-US" altLang="zh-CN" sz="2400" dirty="0"/>
          </a:p>
          <a:p>
            <a:pPr>
              <a:lnSpc>
                <a:spcPts val="1000"/>
              </a:lnSpc>
            </a:pPr>
            <a:endParaRPr lang="en-US" altLang="zh-CN" sz="2400" dirty="0"/>
          </a:p>
          <a:p>
            <a:pPr>
              <a:lnSpc>
                <a:spcPts val="2900"/>
              </a:lnSpc>
              <a:tabLst>
                <a:tab pos="673100" algn="l"/>
                <a:tab pos="698500" algn="l"/>
                <a:tab pos="1270000" algn="l"/>
                <a:tab pos="3835400" algn="l"/>
              </a:tabLst>
            </a:pPr>
            <a:r>
              <a:rPr lang="en-US" altLang="zh-CN" sz="2400" dirty="0">
                <a:cs typeface="Times New Roman" pitchFamily="18" charset="0"/>
              </a:rPr>
              <a:t>“waktu yang menunjukan tingkat kecepatan</a:t>
            </a:r>
          </a:p>
          <a:p>
            <a:pPr>
              <a:lnSpc>
                <a:spcPts val="3300"/>
              </a:lnSpc>
              <a:tabLst>
                <a:tab pos="673100" algn="l"/>
                <a:tab pos="698500" algn="l"/>
                <a:tab pos="1270000" algn="l"/>
                <a:tab pos="3835400" algn="l"/>
              </a:tabLst>
            </a:pPr>
            <a:r>
              <a:rPr lang="en-US" altLang="zh-CN" sz="2400" dirty="0" err="1">
                <a:cs typeface="Times New Roman" pitchFamily="18" charset="0"/>
              </a:rPr>
              <a:t>perbaikan</a:t>
            </a:r>
            <a:r>
              <a:rPr lang="en-US" altLang="zh-CN" sz="2400" dirty="0">
                <a:cs typeface="Times New Roman" pitchFamily="18" charset="0"/>
              </a:rPr>
              <a:t> mesin atau </a:t>
            </a:r>
            <a:r>
              <a:rPr lang="en-US" altLang="zh-CN" sz="2400" dirty="0" err="1">
                <a:cs typeface="Times New Roman" pitchFamily="18" charset="0"/>
              </a:rPr>
              <a:t>peralatan</a:t>
            </a:r>
            <a:r>
              <a:rPr lang="en-US" altLang="zh-CN" sz="2400" dirty="0">
                <a:cs typeface="Times New Roman" pitchFamily="18" charset="0"/>
              </a:rPr>
              <a:t> yang </a:t>
            </a:r>
            <a:r>
              <a:rPr lang="en-US" altLang="zh-CN" sz="2400" dirty="0" err="1">
                <a:cs typeface="Times New Roman" pitchFamily="18" charset="0"/>
              </a:rPr>
              <a:t>rusak</a:t>
            </a:r>
            <a:r>
              <a:rPr lang="en-US" altLang="zh-CN" sz="2400" dirty="0">
                <a:cs typeface="Times New Roman" pitchFamily="18" charset="0"/>
              </a:rPr>
              <a:t>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104F4-70A3-4555-A595-043490CD1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C5C23-EBF5-44C4-92D6-4A9B7657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1552913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"/>
          <p:cNvSpPr txBox="1"/>
          <p:nvPr/>
        </p:nvSpPr>
        <p:spPr>
          <a:xfrm>
            <a:off x="698337" y="532472"/>
            <a:ext cx="6397200" cy="4335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4" dirty="0">
                <a:cs typeface="Times New Roman" pitchFamily="18" charset="0"/>
              </a:rPr>
              <a:t>Contoh : Perhitungan MTBF dan MTTR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85800" y="1116928"/>
            <a:ext cx="115416" cy="2098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84" dirty="0"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/>
            </a:pPr>
            <a:r>
              <a:rPr lang="en-US" altLang="zh-CN" sz="1800" dirty="0">
                <a:cs typeface="Times New Roman" pitchFamily="18" charset="0"/>
              </a:rPr>
              <a:t>•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028700" y="1116928"/>
            <a:ext cx="7583102" cy="21877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>
                <a:cs typeface="Times New Roman" pitchFamily="18" charset="0"/>
              </a:rPr>
              <a:t>PT ABC Indonesia memiliki 20 mesin yang digunakan di proses produksinya yang</a:t>
            </a:r>
          </a:p>
          <a:p>
            <a:pPr>
              <a:lnSpc>
                <a:spcPts val="2100"/>
              </a:lnSpc>
              <a:tabLst>
                <a:tab pos="114300" algn="l"/>
              </a:tabLst>
            </a:pPr>
            <a:r>
              <a:rPr lang="en-US" altLang="zh-CN" dirty="0">
                <a:cs typeface="Times New Roman" pitchFamily="18" charset="0"/>
              </a:rPr>
              <a:t>dioperasikan selama 1000 jam pada pengujian produk X. Ada 2 mesin mengalami</a:t>
            </a:r>
          </a:p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dirty="0">
                <a:cs typeface="Times New Roman" pitchFamily="18" charset="0"/>
              </a:rPr>
              <a:t>kegagalan selama masa pengujian : 1 mesin gagal setelah 200 jam, dan 1 mesin</a:t>
            </a:r>
          </a:p>
          <a:p>
            <a:pPr>
              <a:lnSpc>
                <a:spcPts val="2100"/>
              </a:lnSpc>
              <a:tabLst>
                <a:tab pos="114300" algn="l"/>
              </a:tabLst>
            </a:pPr>
            <a:r>
              <a:rPr lang="en-US" altLang="zh-CN" dirty="0">
                <a:cs typeface="Times New Roman" pitchFamily="18" charset="0"/>
              </a:rPr>
              <a:t>gagal setelah 600 jam. Tentukan 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cs typeface="Times New Roman" pitchFamily="18" charset="0"/>
              </a:rPr>
              <a:t>–    Waktu rata-rata antar kerusakan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cs typeface="Times New Roman" pitchFamily="18" charset="0"/>
              </a:rPr>
              <a:t>–    Waktu rata-rata reparasi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114300" algn="l"/>
              </a:tabLst>
            </a:pPr>
            <a:r>
              <a:rPr lang="en-US" altLang="zh-CN" dirty="0">
                <a:cs typeface="Times New Roman" pitchFamily="18" charset="0"/>
              </a:rPr>
              <a:t>Jawab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143000" y="3354872"/>
            <a:ext cx="10259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600" dirty="0">
                <a:cs typeface="Times New Roman" pitchFamily="18" charset="0"/>
              </a:rPr>
              <a:t>–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422400" y="3354872"/>
            <a:ext cx="4363567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600" dirty="0" err="1">
                <a:cs typeface="Times New Roman" pitchFamily="18" charset="0"/>
              </a:rPr>
              <a:t>Waktu</a:t>
            </a:r>
            <a:r>
              <a:rPr lang="en-US" altLang="zh-CN" sz="1600" dirty="0">
                <a:cs typeface="Times New Roman" pitchFamily="18" charset="0"/>
              </a:rPr>
              <a:t> total = (1000 jam) * ( 20 mesin ) = 20.000 jam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143000" y="3659672"/>
            <a:ext cx="102592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600" dirty="0">
                <a:cs typeface="Times New Roman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sz="1600" dirty="0"/>
          </a:p>
          <a:p>
            <a:pPr>
              <a:lnSpc>
                <a:spcPts val="1000"/>
              </a:lnSpc>
            </a:pPr>
            <a:endParaRPr lang="en-US" altLang="zh-CN" sz="1600" dirty="0"/>
          </a:p>
          <a:p>
            <a:pPr>
              <a:lnSpc>
                <a:spcPts val="1000"/>
              </a:lnSpc>
            </a:pPr>
            <a:endParaRPr lang="en-US" altLang="zh-CN" sz="1600" dirty="0"/>
          </a:p>
          <a:p>
            <a:pPr>
              <a:lnSpc>
                <a:spcPts val="1300"/>
              </a:lnSpc>
              <a:tabLst/>
            </a:pPr>
            <a:r>
              <a:rPr lang="en-US" altLang="zh-CN" sz="1600" dirty="0">
                <a:cs typeface="Times New Roman" pitchFamily="18" charset="0"/>
              </a:rPr>
              <a:t>–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422400" y="3659672"/>
            <a:ext cx="1659557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600" dirty="0" err="1">
                <a:cs typeface="Times New Roman" pitchFamily="18" charset="0"/>
              </a:rPr>
              <a:t>Waktu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dirty="0" err="1">
                <a:cs typeface="Times New Roman" pitchFamily="18" charset="0"/>
              </a:rPr>
              <a:t>tidak</a:t>
            </a:r>
            <a:r>
              <a:rPr lang="en-US" altLang="zh-CN" sz="1600" dirty="0">
                <a:cs typeface="Times New Roman" pitchFamily="18" charset="0"/>
              </a:rPr>
              <a:t> operasi</a:t>
            </a:r>
          </a:p>
          <a:p>
            <a:pPr>
              <a:lnSpc>
                <a:spcPts val="1000"/>
              </a:lnSpc>
            </a:pPr>
            <a:endParaRPr lang="en-US" altLang="zh-CN" sz="1600" dirty="0"/>
          </a:p>
          <a:p>
            <a:pPr>
              <a:lnSpc>
                <a:spcPts val="1000"/>
              </a:lnSpc>
            </a:pPr>
            <a:endParaRPr lang="en-US" altLang="zh-CN" sz="1600" dirty="0"/>
          </a:p>
          <a:p>
            <a:pPr>
              <a:lnSpc>
                <a:spcPts val="1000"/>
              </a:lnSpc>
            </a:pPr>
            <a:endParaRPr lang="en-US" altLang="zh-CN" sz="1600" dirty="0"/>
          </a:p>
          <a:p>
            <a:pPr>
              <a:lnSpc>
                <a:spcPts val="1300"/>
              </a:lnSpc>
              <a:tabLst/>
            </a:pPr>
            <a:r>
              <a:rPr lang="en-US" altLang="zh-CN" sz="1600" dirty="0" err="1">
                <a:cs typeface="Times New Roman" pitchFamily="18" charset="0"/>
              </a:rPr>
              <a:t>Waktu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dirty="0" err="1">
                <a:cs typeface="Times New Roman" pitchFamily="18" charset="0"/>
              </a:rPr>
              <a:t>operasi</a:t>
            </a:r>
            <a:endParaRPr lang="en-US" altLang="zh-CN" sz="1600" dirty="0">
              <a:cs typeface="Times New Roman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3429000" y="3672372"/>
            <a:ext cx="3079369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600" dirty="0">
                <a:cs typeface="Times New Roman" pitchFamily="18" charset="0"/>
              </a:rPr>
              <a:t>= 800 jam mesin 1 + 400 jam mesin 2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600" dirty="0">
                <a:cs typeface="Times New Roman" pitchFamily="18" charset="0"/>
              </a:rPr>
              <a:t>= 1.200 jam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600" dirty="0">
                <a:cs typeface="Times New Roman" pitchFamily="18" charset="0"/>
              </a:rPr>
              <a:t>= waktu total – waktu tidak operasi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600" dirty="0">
                <a:cs typeface="Times New Roman" pitchFamily="18" charset="0"/>
              </a:rPr>
              <a:t>= 20.000 jam – 1.200 jam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600" dirty="0">
                <a:cs typeface="Times New Roman" pitchFamily="18" charset="0"/>
              </a:rPr>
              <a:t>= 18.800 jam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695952" y="5342125"/>
            <a:ext cx="2413802" cy="10720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876300" algn="l"/>
                <a:tab pos="977900" algn="l"/>
                <a:tab pos="1130300" algn="l"/>
                <a:tab pos="1549400" algn="l"/>
              </a:tabLst>
            </a:pPr>
            <a:r>
              <a:rPr lang="en-US" altLang="zh-CN" sz="1600" b="1" dirty="0">
                <a:cs typeface="Times New Roman" pitchFamily="18" charset="0"/>
              </a:rPr>
              <a:t>MTTR</a:t>
            </a:r>
            <a:r>
              <a:rPr lang="en-US" altLang="zh-CN" sz="1600" dirty="0">
                <a:cs typeface="Times New Roman" pitchFamily="18" charset="0"/>
              </a:rPr>
              <a:t> = </a:t>
            </a:r>
            <a:r>
              <a:rPr lang="en-US" altLang="zh-CN" sz="1600" u="sng" dirty="0">
                <a:cs typeface="Times New Roman" pitchFamily="18" charset="0"/>
              </a:rPr>
              <a:t>Jumlah Waktu repair</a:t>
            </a:r>
          </a:p>
          <a:p>
            <a:pPr>
              <a:lnSpc>
                <a:spcPts val="1600"/>
              </a:lnSpc>
              <a:tabLst>
                <a:tab pos="876300" algn="l"/>
                <a:tab pos="977900" algn="l"/>
                <a:tab pos="1130300" algn="l"/>
                <a:tab pos="1549400" algn="l"/>
              </a:tabLst>
            </a:pPr>
            <a:r>
              <a:rPr lang="en-US" altLang="zh-CN" sz="1600" dirty="0"/>
              <a:t>	</a:t>
            </a:r>
            <a:r>
              <a:rPr lang="en-US" altLang="zh-CN" sz="1600" dirty="0">
                <a:cs typeface="Times New Roman" pitchFamily="18" charset="0"/>
              </a:rPr>
              <a:t>Jumlahreparasi</a:t>
            </a:r>
          </a:p>
          <a:p>
            <a:pPr>
              <a:lnSpc>
                <a:spcPts val="1600"/>
              </a:lnSpc>
              <a:tabLst>
                <a:tab pos="876300" algn="l"/>
                <a:tab pos="977900" algn="l"/>
                <a:tab pos="1130300" algn="l"/>
                <a:tab pos="1549400" algn="l"/>
              </a:tabLst>
            </a:pPr>
            <a:r>
              <a:rPr lang="en-US" altLang="zh-CN" sz="1600" dirty="0"/>
              <a:t>			</a:t>
            </a:r>
            <a:r>
              <a:rPr lang="en-US" altLang="zh-CN" sz="1600" dirty="0">
                <a:cs typeface="Times New Roman" pitchFamily="18" charset="0"/>
              </a:rPr>
              <a:t>= </a:t>
            </a:r>
            <a:r>
              <a:rPr lang="en-US" altLang="zh-CN" sz="1600" u="sng" dirty="0">
                <a:cs typeface="Times New Roman" pitchFamily="18" charset="0"/>
              </a:rPr>
              <a:t>1.200</a:t>
            </a:r>
          </a:p>
          <a:p>
            <a:pPr>
              <a:lnSpc>
                <a:spcPts val="1600"/>
              </a:lnSpc>
              <a:tabLst>
                <a:tab pos="876300" algn="l"/>
                <a:tab pos="977900" algn="l"/>
                <a:tab pos="1130300" algn="l"/>
                <a:tab pos="1549400" algn="l"/>
              </a:tabLst>
            </a:pPr>
            <a:r>
              <a:rPr lang="en-US" altLang="zh-CN" sz="1600" dirty="0"/>
              <a:t>				</a:t>
            </a:r>
            <a:r>
              <a:rPr lang="en-US" altLang="zh-CN" sz="1600" dirty="0">
                <a:cs typeface="Times New Roman" pitchFamily="18" charset="0"/>
              </a:rPr>
              <a:t>2</a:t>
            </a:r>
          </a:p>
          <a:p>
            <a:pPr>
              <a:lnSpc>
                <a:spcPts val="1900"/>
              </a:lnSpc>
              <a:tabLst>
                <a:tab pos="876300" algn="l"/>
                <a:tab pos="977900" algn="l"/>
                <a:tab pos="1130300" algn="l"/>
                <a:tab pos="1549400" algn="l"/>
              </a:tabLst>
            </a:pPr>
            <a:r>
              <a:rPr lang="en-US" altLang="zh-CN" sz="1600" dirty="0"/>
              <a:t>		</a:t>
            </a:r>
            <a:r>
              <a:rPr lang="en-US" altLang="zh-CN" sz="1600" b="1" dirty="0">
                <a:cs typeface="Times New Roman" pitchFamily="18" charset="0"/>
              </a:rPr>
              <a:t>=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b="1" dirty="0">
                <a:cs typeface="Times New Roman" pitchFamily="18" charset="0"/>
              </a:rPr>
              <a:t>600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b="1" dirty="0">
                <a:cs typeface="Times New Roman" pitchFamily="18" charset="0"/>
              </a:rPr>
              <a:t>jam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317752" y="5342125"/>
            <a:ext cx="2457852" cy="10720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825500" algn="l"/>
                <a:tab pos="914400" algn="l"/>
                <a:tab pos="1104900" algn="l"/>
                <a:tab pos="1574800" algn="l"/>
              </a:tabLst>
            </a:pPr>
            <a:r>
              <a:rPr lang="en-US" altLang="zh-CN" sz="1600" b="1" dirty="0">
                <a:cs typeface="Times New Roman" pitchFamily="18" charset="0"/>
              </a:rPr>
              <a:t>MTBF</a:t>
            </a:r>
            <a:r>
              <a:rPr lang="en-US" altLang="zh-CN" sz="1600" dirty="0">
                <a:cs typeface="Times New Roman" pitchFamily="18" charset="0"/>
              </a:rPr>
              <a:t> = </a:t>
            </a:r>
            <a:r>
              <a:rPr lang="en-US" altLang="zh-CN" sz="1600" u="sng" dirty="0">
                <a:cs typeface="Times New Roman" pitchFamily="18" charset="0"/>
              </a:rPr>
              <a:t>Kurun Waktu Operasi</a:t>
            </a:r>
          </a:p>
          <a:p>
            <a:pPr>
              <a:lnSpc>
                <a:spcPts val="1600"/>
              </a:lnSpc>
              <a:tabLst>
                <a:tab pos="825500" algn="l"/>
                <a:tab pos="914400" algn="l"/>
                <a:tab pos="1104900" algn="l"/>
                <a:tab pos="1574800" algn="l"/>
              </a:tabLst>
            </a:pPr>
            <a:r>
              <a:rPr lang="en-US" altLang="zh-CN" sz="1600" dirty="0"/>
              <a:t>	</a:t>
            </a:r>
            <a:r>
              <a:rPr lang="en-US" altLang="zh-CN" sz="1600" dirty="0">
                <a:cs typeface="Times New Roman" pitchFamily="18" charset="0"/>
              </a:rPr>
              <a:t>jumlah kerusakan</a:t>
            </a:r>
          </a:p>
          <a:p>
            <a:pPr>
              <a:lnSpc>
                <a:spcPts val="1600"/>
              </a:lnSpc>
              <a:tabLst>
                <a:tab pos="825500" algn="l"/>
                <a:tab pos="914400" algn="l"/>
                <a:tab pos="1104900" algn="l"/>
                <a:tab pos="1574800" algn="l"/>
              </a:tabLst>
            </a:pPr>
            <a:r>
              <a:rPr lang="en-US" altLang="zh-CN" sz="1600" dirty="0"/>
              <a:t>			</a:t>
            </a:r>
            <a:r>
              <a:rPr lang="en-US" altLang="zh-CN" sz="1600" dirty="0">
                <a:cs typeface="Times New Roman" pitchFamily="18" charset="0"/>
              </a:rPr>
              <a:t>= </a:t>
            </a:r>
            <a:r>
              <a:rPr lang="en-US" altLang="zh-CN" sz="1600" u="sng" dirty="0">
                <a:cs typeface="Times New Roman" pitchFamily="18" charset="0"/>
              </a:rPr>
              <a:t>18.800</a:t>
            </a:r>
          </a:p>
          <a:p>
            <a:pPr>
              <a:lnSpc>
                <a:spcPts val="1600"/>
              </a:lnSpc>
              <a:tabLst>
                <a:tab pos="825500" algn="l"/>
                <a:tab pos="914400" algn="l"/>
                <a:tab pos="1104900" algn="l"/>
                <a:tab pos="1574800" algn="l"/>
              </a:tabLst>
            </a:pPr>
            <a:r>
              <a:rPr lang="en-US" altLang="zh-CN" sz="1600" dirty="0"/>
              <a:t>				</a:t>
            </a:r>
            <a:r>
              <a:rPr lang="en-US" altLang="zh-CN" sz="1600" dirty="0">
                <a:cs typeface="Times New Roman" pitchFamily="18" charset="0"/>
              </a:rPr>
              <a:t>2</a:t>
            </a:r>
          </a:p>
          <a:p>
            <a:pPr>
              <a:lnSpc>
                <a:spcPts val="1900"/>
              </a:lnSpc>
              <a:tabLst>
                <a:tab pos="825500" algn="l"/>
                <a:tab pos="914400" algn="l"/>
                <a:tab pos="1104900" algn="l"/>
                <a:tab pos="1574800" algn="l"/>
              </a:tabLst>
            </a:pPr>
            <a:r>
              <a:rPr lang="en-US" altLang="zh-CN" sz="1600" dirty="0"/>
              <a:t>		</a:t>
            </a:r>
            <a:r>
              <a:rPr lang="en-US" altLang="zh-CN" sz="1600" b="1" dirty="0">
                <a:cs typeface="Times New Roman" pitchFamily="18" charset="0"/>
              </a:rPr>
              <a:t>=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b="1" dirty="0">
                <a:cs typeface="Times New Roman" pitchFamily="18" charset="0"/>
              </a:rPr>
              <a:t>9.400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b="1" dirty="0">
                <a:cs typeface="Times New Roman" pitchFamily="18" charset="0"/>
              </a:rPr>
              <a:t>jam</a:t>
            </a:r>
          </a:p>
        </p:txBody>
      </p:sp>
      <p:pic>
        <p:nvPicPr>
          <p:cNvPr id="4102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361" y="3050909"/>
            <a:ext cx="2362200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4136571"/>
            <a:ext cx="555171" cy="27214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946570" y="0"/>
            <a:ext cx="1197429" cy="5324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CD43FF-21E9-45A6-9DC4-A38127F7E633}"/>
              </a:ext>
            </a:extLst>
          </p:cNvPr>
          <p:cNvSpPr/>
          <p:nvPr/>
        </p:nvSpPr>
        <p:spPr>
          <a:xfrm>
            <a:off x="1143000" y="5074920"/>
            <a:ext cx="2816352" cy="13392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4DB93E2-39F5-4B37-B2A7-9AEB6ADBA1A2}"/>
              </a:ext>
            </a:extLst>
          </p:cNvPr>
          <p:cNvSpPr/>
          <p:nvPr/>
        </p:nvSpPr>
        <p:spPr>
          <a:xfrm>
            <a:off x="4572000" y="5074920"/>
            <a:ext cx="2816352" cy="13392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6477F-80D1-4069-AEAD-EB03C313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A5FDE-0D07-4E54-A37B-8EEA320A4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2417768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z="2400" b="1" smtClean="0">
                <a:solidFill>
                  <a:srgbClr val="FF0000"/>
                </a:solidFill>
              </a:rPr>
              <a:pPr/>
              <a:t>3</a:t>
            </a:fld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461411" y="1342437"/>
            <a:ext cx="6025239" cy="48372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>
                <a:tab pos="482600" algn="l"/>
                <a:tab pos="1524000" algn="l"/>
              </a:tabLst>
            </a:pPr>
            <a:r>
              <a:rPr lang="en-US" altLang="zh-CN" sz="2400" b="1" i="1" dirty="0">
                <a:solidFill>
                  <a:srgbClr val="FF0000"/>
                </a:solidFill>
                <a:cs typeface="Times New Roman" pitchFamily="18" charset="0"/>
              </a:rPr>
              <a:t>(Introduction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b="1" i="1" dirty="0">
                <a:solidFill>
                  <a:srgbClr val="FF0000"/>
                </a:solidFill>
                <a:cs typeface="Times New Roman" pitchFamily="18" charset="0"/>
              </a:rPr>
              <a:t>of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b="1" i="1" dirty="0">
                <a:solidFill>
                  <a:srgbClr val="FF0000"/>
                </a:solidFill>
                <a:cs typeface="Times New Roman" pitchFamily="18" charset="0"/>
              </a:rPr>
              <a:t>Total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b="1" i="1" dirty="0">
                <a:solidFill>
                  <a:srgbClr val="FF0000"/>
                </a:solidFill>
                <a:cs typeface="Times New Roman" pitchFamily="18" charset="0"/>
              </a:rPr>
              <a:t>Productive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b="1" i="1" dirty="0">
                <a:solidFill>
                  <a:srgbClr val="FF0000"/>
                </a:solidFill>
                <a:cs typeface="Times New Roman" pitchFamily="18" charset="0"/>
              </a:rPr>
              <a:t>Maintenance)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855226" y="219053"/>
            <a:ext cx="5364716" cy="112338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3700"/>
              </a:lnSpc>
              <a:tabLst>
                <a:tab pos="482600" algn="l"/>
                <a:tab pos="1524000" algn="l"/>
              </a:tabLst>
            </a:pPr>
            <a:r>
              <a:rPr lang="en-US" altLang="zh-CN" sz="3200" b="1" dirty="0">
                <a:solidFill>
                  <a:srgbClr val="333399"/>
                </a:solidFill>
                <a:cs typeface="Times New Roman" pitchFamily="18" charset="0"/>
              </a:rPr>
              <a:t>PRODUKSI</a:t>
            </a:r>
            <a:r>
              <a:rPr lang="en-US" altLang="zh-CN" sz="3200" dirty="0"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333399"/>
                </a:solidFill>
                <a:cs typeface="Times New Roman" pitchFamily="18" charset="0"/>
              </a:rPr>
              <a:t>TANPA</a:t>
            </a:r>
            <a:r>
              <a:rPr lang="en-US" altLang="zh-CN" sz="3200" dirty="0"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333399"/>
                </a:solidFill>
                <a:cs typeface="Times New Roman" pitchFamily="18" charset="0"/>
              </a:rPr>
              <a:t>GANGGUAN</a:t>
            </a:r>
          </a:p>
          <a:p>
            <a:pPr algn="ctr">
              <a:lnSpc>
                <a:spcPts val="1000"/>
              </a:lnSpc>
            </a:pPr>
            <a:endParaRPr lang="en-US" altLang="zh-CN" sz="3200" dirty="0"/>
          </a:p>
          <a:p>
            <a:pPr algn="ctr">
              <a:lnSpc>
                <a:spcPts val="3700"/>
              </a:lnSpc>
              <a:tabLst>
                <a:tab pos="482600" algn="l"/>
                <a:tab pos="1524000" algn="l"/>
              </a:tabLst>
            </a:pPr>
            <a:r>
              <a:rPr lang="en-US" altLang="zh-CN" sz="3200" b="1" dirty="0">
                <a:solidFill>
                  <a:srgbClr val="333399"/>
                </a:solidFill>
                <a:cs typeface="Times New Roman" pitchFamily="18" charset="0"/>
              </a:rPr>
              <a:t>KERUSAKAN</a:t>
            </a:r>
            <a:r>
              <a:rPr lang="en-US" altLang="zh-CN" sz="3200" dirty="0"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333399"/>
                </a:solidFill>
                <a:cs typeface="Times New Roman" pitchFamily="18" charset="0"/>
              </a:rPr>
              <a:t>MESIN</a:t>
            </a:r>
          </a:p>
        </p:txBody>
      </p:sp>
      <p:pic>
        <p:nvPicPr>
          <p:cNvPr id="2050" name="Picture 2" descr="http://media4.picsearch.com/is?YG8IIv6mmQkbGS2UE1WNC3zUv_usVd-rOg0kbip2E24&amp;height=17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4930"/>
            <a:ext cx="9144000" cy="48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2044930"/>
            <a:ext cx="914400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CA28FC-DF87-4D40-939A-7F4A02EA6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1766884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61301" y="5390342"/>
            <a:ext cx="4286840" cy="73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cs typeface="Times New Roman" pitchFamily="18" charset="0"/>
              </a:rPr>
              <a:t>Hitunglah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MTBF </a:t>
            </a:r>
            <a:r>
              <a:rPr lang="en-US" altLang="zh-CN" sz="2400" dirty="0" err="1">
                <a:solidFill>
                  <a:schemeClr val="bg1"/>
                </a:solidFill>
                <a:cs typeface="Times New Roman" pitchFamily="18" charset="0"/>
              </a:rPr>
              <a:t>dan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MTTR!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3377771" y="962026"/>
            <a:ext cx="2941703" cy="5485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457200" algn="l"/>
                <a:tab pos="800100" algn="l"/>
              </a:tabLst>
            </a:pPr>
            <a:r>
              <a:rPr lang="en-US" altLang="zh-CN" sz="6600" dirty="0" err="1">
                <a:cs typeface="Times New Roman" pitchFamily="18" charset="0"/>
              </a:rPr>
              <a:t>Latihan</a:t>
            </a:r>
            <a:r>
              <a:rPr lang="en-US" altLang="zh-CN" sz="6600" dirty="0">
                <a:cs typeface="Times New Roman" pitchFamily="18" charset="0"/>
              </a:rPr>
              <a:t> :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377771" y="2658680"/>
            <a:ext cx="4052304" cy="2441438"/>
            <a:chOff x="1460500" y="2578100"/>
            <a:chExt cx="4052304" cy="2441438"/>
          </a:xfrm>
        </p:grpSpPr>
        <p:sp>
          <p:nvSpPr>
            <p:cNvPr id="12" name="TextBox 1"/>
            <p:cNvSpPr txBox="1"/>
            <p:nvPr/>
          </p:nvSpPr>
          <p:spPr>
            <a:xfrm>
              <a:off x="1460500" y="2578100"/>
              <a:ext cx="198772" cy="2441438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800"/>
                </a:lnSpc>
                <a:tabLst/>
              </a:pP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a.</a:t>
              </a:r>
            </a:p>
            <a:p>
              <a:pPr>
                <a:lnSpc>
                  <a:spcPts val="1000"/>
                </a:lnSpc>
              </a:pPr>
              <a:endParaRPr lang="en-US" altLang="zh-CN" sz="2000" dirty="0"/>
            </a:p>
            <a:p>
              <a:pPr>
                <a:lnSpc>
                  <a:spcPts val="1800"/>
                </a:lnSpc>
                <a:tabLst/>
              </a:pP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b.</a:t>
              </a:r>
            </a:p>
            <a:p>
              <a:pPr>
                <a:lnSpc>
                  <a:spcPts val="1000"/>
                </a:lnSpc>
              </a:pPr>
              <a:endParaRPr lang="en-US" altLang="zh-CN" sz="2000" dirty="0"/>
            </a:p>
            <a:p>
              <a:pPr>
                <a:lnSpc>
                  <a:spcPts val="1800"/>
                </a:lnSpc>
                <a:tabLst/>
              </a:pP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c.</a:t>
              </a:r>
            </a:p>
            <a:p>
              <a:pPr>
                <a:lnSpc>
                  <a:spcPts val="1000"/>
                </a:lnSpc>
              </a:pPr>
              <a:endParaRPr lang="en-US" altLang="zh-CN" sz="2000" dirty="0"/>
            </a:p>
            <a:p>
              <a:pPr>
                <a:lnSpc>
                  <a:spcPts val="1800"/>
                </a:lnSpc>
                <a:tabLst/>
              </a:pP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d.</a:t>
              </a:r>
            </a:p>
            <a:p>
              <a:pPr>
                <a:lnSpc>
                  <a:spcPts val="1000"/>
                </a:lnSpc>
              </a:pPr>
              <a:endParaRPr lang="en-US" altLang="zh-CN" sz="2000" dirty="0"/>
            </a:p>
            <a:p>
              <a:pPr>
                <a:lnSpc>
                  <a:spcPts val="1800"/>
                </a:lnSpc>
                <a:tabLst/>
              </a:pP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e.</a:t>
              </a:r>
            </a:p>
            <a:p>
              <a:pPr>
                <a:lnSpc>
                  <a:spcPts val="1000"/>
                </a:lnSpc>
              </a:pPr>
              <a:endParaRPr lang="en-US" altLang="zh-CN" sz="2000" dirty="0"/>
            </a:p>
            <a:p>
              <a:pPr>
                <a:lnSpc>
                  <a:spcPts val="1800"/>
                </a:lnSpc>
                <a:tabLst/>
              </a:pP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f.</a:t>
              </a:r>
            </a:p>
            <a:p>
              <a:pPr>
                <a:lnSpc>
                  <a:spcPts val="1000"/>
                </a:lnSpc>
              </a:pPr>
              <a:endParaRPr lang="en-US" altLang="zh-CN" sz="2000" dirty="0"/>
            </a:p>
            <a:p>
              <a:pPr>
                <a:lnSpc>
                  <a:spcPts val="1800"/>
                </a:lnSpc>
                <a:tabLst/>
              </a:pP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g.</a:t>
              </a:r>
            </a:p>
          </p:txBody>
        </p:sp>
        <p:sp>
          <p:nvSpPr>
            <p:cNvPr id="13" name="TextBox 1"/>
            <p:cNvSpPr txBox="1"/>
            <p:nvPr/>
          </p:nvSpPr>
          <p:spPr>
            <a:xfrm>
              <a:off x="1968500" y="2578100"/>
              <a:ext cx="3544304" cy="2441438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800"/>
                </a:lnSpc>
                <a:tabLst/>
              </a:pP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Hari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ke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0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s.d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ke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100: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up-time</a:t>
              </a:r>
            </a:p>
            <a:p>
              <a:pPr>
                <a:lnSpc>
                  <a:spcPts val="1000"/>
                </a:lnSpc>
              </a:pPr>
              <a:endParaRPr lang="en-US" altLang="zh-CN" sz="2000" dirty="0"/>
            </a:p>
            <a:p>
              <a:pPr>
                <a:lnSpc>
                  <a:spcPts val="1800"/>
                </a:lnSpc>
                <a:tabLst/>
              </a:pP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Hari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ke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100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s.d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ke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107: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down-time</a:t>
              </a:r>
            </a:p>
            <a:p>
              <a:pPr>
                <a:lnSpc>
                  <a:spcPts val="1000"/>
                </a:lnSpc>
              </a:pPr>
              <a:endParaRPr lang="en-US" altLang="zh-CN" sz="2000" dirty="0"/>
            </a:p>
            <a:p>
              <a:pPr>
                <a:lnSpc>
                  <a:spcPts val="1800"/>
                </a:lnSpc>
                <a:tabLst/>
              </a:pP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Hari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ke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107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s.d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197: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up-time</a:t>
              </a:r>
            </a:p>
            <a:p>
              <a:pPr>
                <a:lnSpc>
                  <a:spcPts val="1000"/>
                </a:lnSpc>
              </a:pPr>
              <a:endParaRPr lang="en-US" altLang="zh-CN" sz="2000" dirty="0"/>
            </a:p>
            <a:p>
              <a:pPr>
                <a:lnSpc>
                  <a:spcPts val="1800"/>
                </a:lnSpc>
                <a:tabLst/>
              </a:pP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Hari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ke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197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s.d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200: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down-time</a:t>
              </a:r>
            </a:p>
            <a:p>
              <a:pPr>
                <a:lnSpc>
                  <a:spcPts val="1000"/>
                </a:lnSpc>
              </a:pPr>
              <a:endParaRPr lang="en-US" altLang="zh-CN" sz="2000" dirty="0"/>
            </a:p>
            <a:p>
              <a:pPr>
                <a:lnSpc>
                  <a:spcPts val="1800"/>
                </a:lnSpc>
                <a:tabLst/>
              </a:pP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Hari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ke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200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s.d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290: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up-time</a:t>
              </a:r>
            </a:p>
            <a:p>
              <a:pPr>
                <a:lnSpc>
                  <a:spcPts val="1000"/>
                </a:lnSpc>
              </a:pPr>
              <a:endParaRPr lang="en-US" altLang="zh-CN" sz="2000" dirty="0"/>
            </a:p>
            <a:p>
              <a:pPr>
                <a:lnSpc>
                  <a:spcPts val="1800"/>
                </a:lnSpc>
                <a:tabLst/>
              </a:pP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Har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ke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290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s.d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291: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down-time</a:t>
              </a:r>
            </a:p>
            <a:p>
              <a:pPr>
                <a:lnSpc>
                  <a:spcPts val="1000"/>
                </a:lnSpc>
              </a:pPr>
              <a:endParaRPr lang="en-US" altLang="zh-CN" sz="2000" dirty="0"/>
            </a:p>
            <a:p>
              <a:pPr>
                <a:lnSpc>
                  <a:spcPts val="1800"/>
                </a:lnSpc>
                <a:tabLst/>
              </a:pP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Hari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ke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291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s.d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390: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cs typeface="Times New Roman" pitchFamily="18" charset="0"/>
                </a:rPr>
                <a:t>up-time</a:t>
              </a:r>
            </a:p>
          </p:txBody>
        </p:sp>
      </p:grpSp>
      <p:sp>
        <p:nvSpPr>
          <p:cNvPr id="14" name="TextBox 1"/>
          <p:cNvSpPr txBox="1"/>
          <p:nvPr/>
        </p:nvSpPr>
        <p:spPr>
          <a:xfrm>
            <a:off x="3361301" y="1699447"/>
            <a:ext cx="5782699" cy="77713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457200" algn="l"/>
                <a:tab pos="800100" algn="l"/>
              </a:tabLst>
            </a:pPr>
            <a:r>
              <a:rPr lang="en-US" altLang="zh-CN" sz="2000" dirty="0">
                <a:cs typeface="Times New Roman" pitchFamily="18" charset="0"/>
              </a:rPr>
              <a:t>•   Sebuah perusahaan memiliki data kerusakan mesin</a:t>
            </a:r>
          </a:p>
          <a:p>
            <a:pPr>
              <a:lnSpc>
                <a:spcPts val="2800"/>
              </a:lnSpc>
              <a:tabLst>
                <a:tab pos="457200" algn="l"/>
                <a:tab pos="800100" algn="l"/>
              </a:tabLst>
            </a:pPr>
            <a:r>
              <a:rPr lang="en-US" altLang="zh-CN" sz="2000" dirty="0" err="1">
                <a:cs typeface="Times New Roman" pitchFamily="18" charset="0"/>
              </a:rPr>
              <a:t>sebagai</a:t>
            </a:r>
            <a:r>
              <a:rPr lang="en-US" altLang="zh-CN" sz="2000" dirty="0">
                <a:cs typeface="Times New Roman" pitchFamily="18" charset="0"/>
              </a:rPr>
              <a:t> berikut :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47" y="743164"/>
            <a:ext cx="2457450" cy="574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150310-81CB-4117-9A08-D34444DB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431E0-7070-477D-853F-6A209A921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4243020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70362" y="354708"/>
            <a:ext cx="703810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Misalkan</a:t>
            </a:r>
            <a:r>
              <a:rPr lang="en-US" sz="1600" dirty="0"/>
              <a:t>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data </a:t>
            </a:r>
            <a:r>
              <a:rPr lang="en-US" sz="1600" dirty="0" err="1"/>
              <a:t>historis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mesin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berikut</a:t>
            </a:r>
            <a:r>
              <a:rPr lang="en-US" sz="1600" dirty="0"/>
              <a:t>:</a:t>
            </a:r>
            <a:br>
              <a:rPr lang="en-US" sz="1600" dirty="0"/>
            </a:br>
            <a:r>
              <a:rPr lang="en-US" sz="1600" dirty="0"/>
              <a:t>a.. </a:t>
            </a:r>
            <a:r>
              <a:rPr lang="en-US" sz="1600" dirty="0" err="1"/>
              <a:t>Hari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0 </a:t>
            </a:r>
            <a:r>
              <a:rPr lang="en-US" sz="1600" dirty="0" err="1"/>
              <a:t>s.d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100: up-time</a:t>
            </a:r>
            <a:br>
              <a:rPr lang="en-US" sz="1600" dirty="0"/>
            </a:br>
            <a:r>
              <a:rPr lang="en-US" sz="1600" dirty="0"/>
              <a:t>b.. </a:t>
            </a:r>
            <a:r>
              <a:rPr lang="en-US" sz="1600" dirty="0" err="1"/>
              <a:t>Hari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100 </a:t>
            </a:r>
            <a:r>
              <a:rPr lang="en-US" sz="1600" dirty="0" err="1"/>
              <a:t>s.d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107: down-time </a:t>
            </a:r>
            <a:br>
              <a:rPr lang="en-US" sz="1600" dirty="0"/>
            </a:br>
            <a:r>
              <a:rPr lang="en-US" sz="1600" dirty="0"/>
              <a:t>c.. </a:t>
            </a:r>
            <a:r>
              <a:rPr lang="en-US" sz="1600" dirty="0" err="1"/>
              <a:t>Hari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107 </a:t>
            </a:r>
            <a:r>
              <a:rPr lang="en-US" sz="1600" dirty="0" err="1"/>
              <a:t>s.d</a:t>
            </a:r>
            <a:r>
              <a:rPr lang="en-US" sz="1600" dirty="0"/>
              <a:t> 197: up-time</a:t>
            </a:r>
            <a:br>
              <a:rPr lang="en-US" sz="1600" dirty="0"/>
            </a:br>
            <a:r>
              <a:rPr lang="en-US" sz="1600" dirty="0"/>
              <a:t>d.. </a:t>
            </a:r>
            <a:r>
              <a:rPr lang="en-US" sz="1600" dirty="0" err="1"/>
              <a:t>Hari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197 </a:t>
            </a:r>
            <a:r>
              <a:rPr lang="en-US" sz="1600" dirty="0" err="1"/>
              <a:t>s.d</a:t>
            </a:r>
            <a:r>
              <a:rPr lang="en-US" sz="1600" dirty="0"/>
              <a:t> 200: down-time</a:t>
            </a:r>
            <a:br>
              <a:rPr lang="en-US" sz="1600" dirty="0"/>
            </a:br>
            <a:r>
              <a:rPr lang="en-US" sz="1600" dirty="0"/>
              <a:t>e.. </a:t>
            </a:r>
            <a:r>
              <a:rPr lang="en-US" sz="1600" dirty="0" err="1"/>
              <a:t>Hari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200 </a:t>
            </a:r>
            <a:r>
              <a:rPr lang="en-US" sz="1600" dirty="0" err="1"/>
              <a:t>s.d</a:t>
            </a:r>
            <a:r>
              <a:rPr lang="en-US" sz="1600" dirty="0"/>
              <a:t> 290: up-time</a:t>
            </a:r>
            <a:br>
              <a:rPr lang="en-US" sz="1600" dirty="0"/>
            </a:br>
            <a:r>
              <a:rPr lang="en-US" sz="1600" dirty="0"/>
              <a:t>f.. </a:t>
            </a:r>
            <a:r>
              <a:rPr lang="en-US" sz="1600" dirty="0" err="1"/>
              <a:t>Har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290 </a:t>
            </a:r>
            <a:r>
              <a:rPr lang="en-US" sz="1600" dirty="0" err="1"/>
              <a:t>s.d</a:t>
            </a:r>
            <a:r>
              <a:rPr lang="en-US" sz="1600" dirty="0"/>
              <a:t> 291: down-time</a:t>
            </a:r>
            <a:br>
              <a:rPr lang="en-US" sz="1600" dirty="0"/>
            </a:br>
            <a:r>
              <a:rPr lang="en-US" sz="1600" dirty="0"/>
              <a:t>g.. </a:t>
            </a:r>
            <a:r>
              <a:rPr lang="en-US" sz="1600" dirty="0" err="1"/>
              <a:t>Hari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291 </a:t>
            </a:r>
            <a:r>
              <a:rPr lang="en-US" sz="1600" dirty="0" err="1"/>
              <a:t>s.d</a:t>
            </a:r>
            <a:r>
              <a:rPr lang="en-US" sz="1600" dirty="0"/>
              <a:t> 390: up-time</a:t>
            </a:r>
          </a:p>
          <a:p>
            <a:endParaRPr lang="en-US" sz="1600" dirty="0"/>
          </a:p>
          <a:p>
            <a:r>
              <a:rPr lang="en-US" sz="1600" dirty="0"/>
              <a:t>Dari data di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diperoleh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kejadian</a:t>
            </a:r>
            <a:r>
              <a:rPr lang="en-US" sz="1600" dirty="0"/>
              <a:t> up-time </a:t>
            </a:r>
            <a:r>
              <a:rPr lang="en-US" sz="1600" dirty="0" err="1"/>
              <a:t>adalah</a:t>
            </a:r>
            <a:r>
              <a:rPr lang="en-US" sz="1600" dirty="0"/>
              <a:t> 4. Lama up-time total = 100 + 90 + 90 + 99 = 379 </a:t>
            </a:r>
            <a:r>
              <a:rPr lang="en-US" sz="1600" dirty="0" err="1"/>
              <a:t>hari</a:t>
            </a:r>
            <a:r>
              <a:rPr lang="en-US" sz="1600" dirty="0"/>
              <a:t>. </a:t>
            </a:r>
          </a:p>
          <a:p>
            <a:r>
              <a:rPr lang="en-US" sz="1600" dirty="0"/>
              <a:t>Mean Time Between Failures (MTBF) = (lama uptime total)/(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kegagalan</a:t>
            </a:r>
            <a:r>
              <a:rPr lang="en-US" sz="1600" dirty="0"/>
              <a:t>) = 379/4 = 94.75 </a:t>
            </a:r>
            <a:r>
              <a:rPr lang="en-US" sz="1600" dirty="0" err="1"/>
              <a:t>hari</a:t>
            </a:r>
            <a:r>
              <a:rPr lang="en-US" sz="1600" dirty="0"/>
              <a:t>.</a:t>
            </a:r>
          </a:p>
          <a:p>
            <a:r>
              <a:rPr lang="en-US" sz="1600" dirty="0"/>
              <a:t>Formula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menghitung</a:t>
            </a:r>
            <a:r>
              <a:rPr lang="en-US" sz="1600" dirty="0"/>
              <a:t> Mean Time to Fail (MTTF) </a:t>
            </a:r>
            <a:r>
              <a:rPr lang="en-US" sz="1600" dirty="0" err="1"/>
              <a:t>sama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MTBF. </a:t>
            </a:r>
            <a:r>
              <a:rPr lang="en-US" sz="1600" dirty="0" err="1"/>
              <a:t>Bedanya</a:t>
            </a:r>
            <a:r>
              <a:rPr lang="en-US" sz="1600" dirty="0"/>
              <a:t> </a:t>
            </a:r>
            <a:r>
              <a:rPr lang="en-US" sz="1600" dirty="0" err="1"/>
              <a:t>terletak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penggunaannya</a:t>
            </a:r>
            <a:r>
              <a:rPr lang="en-US" sz="1600" dirty="0"/>
              <a:t>. MTBF </a:t>
            </a:r>
            <a:r>
              <a:rPr lang="en-US" sz="1600" dirty="0" err="1"/>
              <a:t>untuk</a:t>
            </a:r>
            <a:r>
              <a:rPr lang="en-US" sz="1600" dirty="0"/>
              <a:t> item yang </a:t>
            </a:r>
            <a:r>
              <a:rPr lang="en-US" sz="1600" dirty="0" err="1"/>
              <a:t>bisa</a:t>
            </a:r>
            <a:r>
              <a:rPr lang="en-US" sz="1600" dirty="0"/>
              <a:t> di-repair, </a:t>
            </a:r>
            <a:r>
              <a:rPr lang="en-US" sz="1600" dirty="0" err="1"/>
              <a:t>sedangkan</a:t>
            </a:r>
            <a:r>
              <a:rPr lang="en-US" sz="1600" dirty="0"/>
              <a:t> MTTF </a:t>
            </a:r>
            <a:r>
              <a:rPr lang="en-US" sz="1600" dirty="0" err="1"/>
              <a:t>untuk</a:t>
            </a:r>
            <a:r>
              <a:rPr lang="en-US" sz="1600" dirty="0"/>
              <a:t> item yang </a:t>
            </a:r>
            <a:r>
              <a:rPr lang="en-US" sz="1600" dirty="0" err="1"/>
              <a:t>tidak</a:t>
            </a:r>
            <a:r>
              <a:rPr lang="en-US" sz="1600" dirty="0"/>
              <a:t> di-repair </a:t>
            </a:r>
            <a:r>
              <a:rPr lang="en-US" sz="1600" dirty="0" err="1"/>
              <a:t>seperti</a:t>
            </a:r>
            <a:r>
              <a:rPr lang="en-US" sz="1600" dirty="0"/>
              <a:t> bearing </a:t>
            </a:r>
            <a:r>
              <a:rPr lang="en-US" sz="1600" dirty="0" err="1"/>
              <a:t>dan</a:t>
            </a:r>
            <a:r>
              <a:rPr lang="en-US" sz="1600" dirty="0"/>
              <a:t> transistor.</a:t>
            </a:r>
          </a:p>
          <a:p>
            <a:endParaRPr lang="en-US" sz="1600" dirty="0"/>
          </a:p>
          <a:p>
            <a:r>
              <a:rPr lang="en-US" sz="1600" dirty="0"/>
              <a:t>Kita </a:t>
            </a:r>
            <a:r>
              <a:rPr lang="en-US" sz="1600" dirty="0" err="1"/>
              <a:t>lanjutkan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perhitungan</a:t>
            </a:r>
            <a:r>
              <a:rPr lang="en-US" sz="1600" dirty="0"/>
              <a:t> Mean Down Time (MDT) </a:t>
            </a:r>
            <a:r>
              <a:rPr lang="en-US" sz="1600" dirty="0" err="1"/>
              <a:t>dan</a:t>
            </a:r>
            <a:r>
              <a:rPr lang="en-US" sz="1600" dirty="0"/>
              <a:t> Mean Time to Repair (MTTR). Dari data di </a:t>
            </a:r>
            <a:r>
              <a:rPr lang="en-US" sz="1600" dirty="0" err="1"/>
              <a:t>atas</a:t>
            </a:r>
            <a:r>
              <a:rPr lang="en-US" sz="1600" dirty="0"/>
              <a:t>,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dihitung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kejadian</a:t>
            </a:r>
            <a:r>
              <a:rPr lang="en-US" sz="1600" dirty="0"/>
              <a:t> down-time </a:t>
            </a:r>
            <a:r>
              <a:rPr lang="en-US" sz="1600" dirty="0" err="1"/>
              <a:t>adalah</a:t>
            </a:r>
            <a:r>
              <a:rPr lang="en-US" sz="1600" dirty="0"/>
              <a:t> 3. Lama down-time total = 7 + 3 + 1 = 11 </a:t>
            </a:r>
            <a:r>
              <a:rPr lang="en-US" sz="1600" dirty="0" err="1"/>
              <a:t>hari</a:t>
            </a:r>
            <a:r>
              <a:rPr lang="en-US" sz="1600" dirty="0"/>
              <a:t>. </a:t>
            </a:r>
          </a:p>
          <a:p>
            <a:endParaRPr lang="en-US" sz="1600" dirty="0"/>
          </a:p>
          <a:p>
            <a:r>
              <a:rPr lang="en-US" sz="1600" dirty="0"/>
              <a:t>MDT = (lama down-time total)/(</a:t>
            </a:r>
            <a:r>
              <a:rPr lang="en-US" sz="1600" dirty="0" err="1"/>
              <a:t>jumlah</a:t>
            </a:r>
            <a:r>
              <a:rPr lang="en-US" sz="1600" dirty="0"/>
              <a:t> down-time) = 11/3 = 3.67 </a:t>
            </a:r>
            <a:r>
              <a:rPr lang="en-US" sz="1600" dirty="0" err="1"/>
              <a:t>hari</a:t>
            </a:r>
            <a:r>
              <a:rPr lang="en-US" sz="1600" dirty="0"/>
              <a:t>.</a:t>
            </a:r>
          </a:p>
          <a:p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literatur</a:t>
            </a:r>
            <a:r>
              <a:rPr lang="en-US" sz="1600" dirty="0"/>
              <a:t> </a:t>
            </a:r>
            <a:r>
              <a:rPr lang="en-US" sz="1600" dirty="0" err="1"/>
              <a:t>membedakan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MDT </a:t>
            </a:r>
            <a:r>
              <a:rPr lang="en-US" sz="1600" dirty="0" err="1"/>
              <a:t>dan</a:t>
            </a:r>
            <a:r>
              <a:rPr lang="en-US" sz="1600" dirty="0"/>
              <a:t> MTTR, </a:t>
            </a:r>
            <a:r>
              <a:rPr lang="en-US" sz="1600" dirty="0" err="1"/>
              <a:t>karena</a:t>
            </a:r>
            <a:r>
              <a:rPr lang="en-US" sz="1600" dirty="0"/>
              <a:t> down-time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sama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repair-time. MTTR = (lama repair-time total)/(</a:t>
            </a:r>
            <a:r>
              <a:rPr lang="en-US" sz="1600" dirty="0" err="1"/>
              <a:t>jumlah</a:t>
            </a:r>
            <a:r>
              <a:rPr lang="en-US" sz="1600" dirty="0"/>
              <a:t> repair).</a:t>
            </a:r>
            <a:endParaRPr lang="en-US" sz="1600" b="0" i="0" dirty="0"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477241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10142" y="0"/>
            <a:ext cx="666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DC2F0-1FC3-4C09-B19C-013659223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A45D1-D41D-4C7A-880D-97D3BBF44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4278898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10442" y="2046908"/>
            <a:ext cx="8372485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457200" algn="l"/>
                <a:tab pos="749300" algn="l"/>
                <a:tab pos="800100" algn="l"/>
                <a:tab pos="1054100" algn="l"/>
                <a:tab pos="1155700" algn="l"/>
                <a:tab pos="1244600" algn="l"/>
                <a:tab pos="3149600" algn="l"/>
              </a:tabLst>
            </a:pPr>
            <a:r>
              <a:rPr lang="en-US" altLang="zh-CN" sz="2400" b="1">
                <a:solidFill>
                  <a:srgbClr val="FF0000"/>
                </a:solidFill>
                <a:cs typeface="Times New Roman" pitchFamily="18" charset="0"/>
              </a:rPr>
              <a:t>OEE </a:t>
            </a:r>
            <a:r>
              <a:rPr lang="en-US" altLang="zh-CN" sz="2400" b="1" dirty="0">
                <a:solidFill>
                  <a:srgbClr val="FF0000"/>
                </a:solidFill>
                <a:cs typeface="Times New Roman" pitchFamily="18" charset="0"/>
              </a:rPr>
              <a:t>(overall equipment </a:t>
            </a:r>
            <a:r>
              <a:rPr lang="en-US" altLang="zh-CN" sz="2400" b="1" dirty="0" err="1">
                <a:solidFill>
                  <a:srgbClr val="FF0000"/>
                </a:solidFill>
                <a:cs typeface="Times New Roman" pitchFamily="18" charset="0"/>
              </a:rPr>
              <a:t>Effectivenes</a:t>
            </a:r>
            <a:r>
              <a:rPr lang="en-US" altLang="zh-CN" sz="2400" b="1" dirty="0">
                <a:solidFill>
                  <a:srgbClr val="FF0000"/>
                </a:solidFill>
                <a:cs typeface="Times New Roman" pitchFamily="18" charset="0"/>
              </a:rPr>
              <a:t>)</a:t>
            </a:r>
          </a:p>
          <a:p>
            <a:pPr>
              <a:lnSpc>
                <a:spcPts val="2400"/>
              </a:lnSpc>
              <a:tabLst>
                <a:tab pos="457200" algn="l"/>
                <a:tab pos="749300" algn="l"/>
                <a:tab pos="800100" algn="l"/>
                <a:tab pos="1054100" algn="l"/>
                <a:tab pos="1155700" algn="l"/>
                <a:tab pos="1244600" algn="l"/>
                <a:tab pos="3149600" algn="l"/>
              </a:tabLst>
            </a:pPr>
            <a:r>
              <a:rPr lang="id-ID" altLang="zh-CN" sz="2400" dirty="0" err="1">
                <a:solidFill>
                  <a:prstClr val="black"/>
                </a:solidFill>
                <a:cs typeface="Times New Roman" pitchFamily="18" charset="0"/>
              </a:rPr>
              <a:t>M</a:t>
            </a:r>
            <a:r>
              <a:rPr lang="en-US" altLang="zh-CN" sz="2400">
                <a:solidFill>
                  <a:prstClr val="black"/>
                </a:solidFill>
                <a:cs typeface="Times New Roman" pitchFamily="18" charset="0"/>
              </a:rPr>
              <a:t>erupakan </a:t>
            </a:r>
            <a:r>
              <a:rPr lang="en-US" altLang="zh-CN" sz="2400" dirty="0">
                <a:solidFill>
                  <a:prstClr val="black"/>
                </a:solidFill>
                <a:cs typeface="Times New Roman" pitchFamily="18" charset="0"/>
              </a:rPr>
              <a:t>sebuah </a:t>
            </a:r>
            <a:r>
              <a:rPr lang="en-US" altLang="zh-CN" sz="2400" dirty="0" err="1">
                <a:solidFill>
                  <a:prstClr val="black"/>
                </a:solidFill>
                <a:cs typeface="Times New Roman" pitchFamily="18" charset="0"/>
              </a:rPr>
              <a:t>nilai</a:t>
            </a:r>
            <a:r>
              <a:rPr lang="en-US" altLang="zh-CN" sz="2400" dirty="0">
                <a:solidFill>
                  <a:prstClr val="black"/>
                </a:solidFill>
                <a:cs typeface="Times New Roman" pitchFamily="18" charset="0"/>
              </a:rPr>
              <a:t> performance </a:t>
            </a:r>
            <a:r>
              <a:rPr lang="en-US" altLang="zh-CN" sz="2400" dirty="0" err="1">
                <a:solidFill>
                  <a:prstClr val="black"/>
                </a:solidFill>
                <a:cs typeface="Times New Roman" pitchFamily="18" charset="0"/>
              </a:rPr>
              <a:t>mesin</a:t>
            </a:r>
            <a:r>
              <a:rPr lang="en-US" altLang="zh-CN" sz="2400" dirty="0">
                <a:solidFill>
                  <a:prstClr val="black"/>
                </a:solidFill>
                <a:cs typeface="Times New Roman" pitchFamily="18" charset="0"/>
              </a:rPr>
              <a:t> yang </a:t>
            </a:r>
            <a:r>
              <a:rPr lang="en-US" altLang="zh-CN" sz="2400" dirty="0" err="1">
                <a:solidFill>
                  <a:prstClr val="black"/>
                </a:solidFill>
                <a:cs typeface="Times New Roman" pitchFamily="18" charset="0"/>
              </a:rPr>
              <a:t>menunjukan</a:t>
            </a:r>
            <a:r>
              <a:rPr lang="en-US" altLang="zh-CN" sz="2400" dirty="0">
                <a:solidFill>
                  <a:prstClr val="black"/>
                </a:solidFill>
                <a:cs typeface="Times New Roman" pitchFamily="18" charset="0"/>
              </a:rPr>
              <a:t> </a:t>
            </a:r>
          </a:p>
          <a:p>
            <a:pPr>
              <a:lnSpc>
                <a:spcPts val="2400"/>
              </a:lnSpc>
              <a:tabLst>
                <a:tab pos="457200" algn="l"/>
                <a:tab pos="749300" algn="l"/>
                <a:tab pos="800100" algn="l"/>
                <a:tab pos="1054100" algn="l"/>
                <a:tab pos="1155700" algn="l"/>
                <a:tab pos="1244600" algn="l"/>
                <a:tab pos="3149600" algn="l"/>
              </a:tabLst>
            </a:pPr>
            <a:r>
              <a:rPr lang="en-US" altLang="zh-CN" sz="2400" dirty="0" err="1">
                <a:solidFill>
                  <a:prstClr val="black"/>
                </a:solidFill>
                <a:cs typeface="Times New Roman" pitchFamily="18" charset="0"/>
              </a:rPr>
              <a:t>seberapa</a:t>
            </a:r>
            <a:r>
              <a:rPr lang="en-US" altLang="zh-CN" sz="2400" dirty="0">
                <a:solidFill>
                  <a:prstClr val="black"/>
                </a:solidFill>
                <a:cs typeface="Times New Roman" pitchFamily="18" charset="0"/>
              </a:rPr>
              <a:t> baik </a:t>
            </a:r>
            <a:r>
              <a:rPr lang="en-US" altLang="zh-CN" sz="2400" dirty="0" err="1">
                <a:solidFill>
                  <a:prstClr val="black"/>
                </a:solidFill>
                <a:cs typeface="Times New Roman" pitchFamily="18" charset="0"/>
              </a:rPr>
              <a:t>kinerja</a:t>
            </a:r>
            <a:r>
              <a:rPr lang="en-US" altLang="zh-CN" sz="24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  <a:cs typeface="Times New Roman" pitchFamily="18" charset="0"/>
              </a:rPr>
              <a:t>mesin</a:t>
            </a:r>
            <a:r>
              <a:rPr lang="en-US" altLang="zh-CN" sz="24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  <a:cs typeface="Times New Roman" pitchFamily="18" charset="0"/>
              </a:rPr>
              <a:t>dalam</a:t>
            </a:r>
            <a:r>
              <a:rPr lang="en-US" altLang="zh-CN" sz="2400" dirty="0">
                <a:solidFill>
                  <a:prstClr val="black"/>
                </a:solidFill>
                <a:cs typeface="Times New Roman" pitchFamily="18" charset="0"/>
              </a:rPr>
              <a:t> memenuhi kebutuhan produksi </a:t>
            </a:r>
          </a:p>
          <a:p>
            <a:pPr>
              <a:lnSpc>
                <a:spcPts val="2400"/>
              </a:lnSpc>
              <a:tabLst>
                <a:tab pos="457200" algn="l"/>
                <a:tab pos="749300" algn="l"/>
                <a:tab pos="800100" algn="l"/>
                <a:tab pos="1054100" algn="l"/>
                <a:tab pos="1155700" algn="l"/>
                <a:tab pos="1244600" algn="l"/>
                <a:tab pos="3149600" algn="l"/>
              </a:tabLst>
            </a:pPr>
            <a:r>
              <a:rPr lang="en-US" altLang="zh-CN" sz="2400" dirty="0">
                <a:solidFill>
                  <a:prstClr val="black"/>
                </a:solidFill>
                <a:cs typeface="Times New Roman" pitchFamily="18" charset="0"/>
              </a:rPr>
              <a:t>yang </a:t>
            </a:r>
            <a:r>
              <a:rPr lang="en-US" altLang="zh-CN" sz="2400" dirty="0" err="1">
                <a:solidFill>
                  <a:prstClr val="black"/>
                </a:solidFill>
                <a:cs typeface="Times New Roman" pitchFamily="18" charset="0"/>
              </a:rPr>
              <a:t>sesuai</a:t>
            </a:r>
            <a:r>
              <a:rPr lang="en-US" altLang="zh-CN" sz="24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  <a:cs typeface="Times New Roman" pitchFamily="18" charset="0"/>
              </a:rPr>
              <a:t>spesifikasi</a:t>
            </a:r>
            <a:r>
              <a:rPr lang="en-US" altLang="zh-CN" sz="2400" dirty="0">
                <a:solidFill>
                  <a:prstClr val="black"/>
                </a:solidFill>
                <a:cs typeface="Times New Roman" pitchFamily="18" charset="0"/>
              </a:rPr>
              <a:t> pelanggan.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1665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prstClr val="white"/>
                </a:solidFill>
                <a:cs typeface="Times New Roman" pitchFamily="18" charset="0"/>
              </a:rPr>
              <a:t>Overall Equipment </a:t>
            </a:r>
            <a:r>
              <a:rPr lang="en-US" altLang="zh-CN" sz="3600" b="1" dirty="0" err="1">
                <a:solidFill>
                  <a:prstClr val="white"/>
                </a:solidFill>
                <a:cs typeface="Times New Roman" pitchFamily="18" charset="0"/>
              </a:rPr>
              <a:t>Effectivenes</a:t>
            </a:r>
            <a:r>
              <a:rPr lang="en-US" altLang="zh-CN" sz="3600" b="1" dirty="0">
                <a:solidFill>
                  <a:prstClr val="white"/>
                </a:solidFill>
                <a:cs typeface="Times New Roman" pitchFamily="18" charset="0"/>
              </a:rPr>
              <a:t> (OEE)</a:t>
            </a:r>
            <a:endParaRPr lang="en-US" sz="3600" b="1" dirty="0">
              <a:solidFill>
                <a:prstClr val="white"/>
              </a:solidFill>
            </a:endParaRPr>
          </a:p>
        </p:txBody>
      </p:sp>
      <p:pic>
        <p:nvPicPr>
          <p:cNvPr id="11266" name="Picture 2" descr="Image result for O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3939734"/>
            <a:ext cx="3298825" cy="227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A14C06-C69B-436F-B8D7-23BE6F6E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51CC3-6BDE-4FA4-9075-BA42B9CF5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4104723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665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prstClr val="white"/>
                </a:solidFill>
                <a:cs typeface="Times New Roman" pitchFamily="18" charset="0"/>
              </a:rPr>
              <a:t>Overall Equipment Effectiveness (OEE)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01A9F-422B-4E2F-8882-D4D6E6939BE5}"/>
              </a:ext>
            </a:extLst>
          </p:cNvPr>
          <p:cNvSpPr txBox="1"/>
          <p:nvPr/>
        </p:nvSpPr>
        <p:spPr>
          <a:xfrm>
            <a:off x="460298" y="1878406"/>
            <a:ext cx="8199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OEE = AVAILABILITY x PERFORMANCE x QUALITY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67B420-81AD-4C34-9EC9-745C4BCBAE75}"/>
              </a:ext>
            </a:extLst>
          </p:cNvPr>
          <p:cNvSpPr/>
          <p:nvPr/>
        </p:nvSpPr>
        <p:spPr>
          <a:xfrm>
            <a:off x="401034" y="1811288"/>
            <a:ext cx="8299889" cy="7078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D30DC8-42F9-4CAF-AD62-28090EF8A575}"/>
              </a:ext>
            </a:extLst>
          </p:cNvPr>
          <p:cNvSpPr/>
          <p:nvPr/>
        </p:nvSpPr>
        <p:spPr>
          <a:xfrm>
            <a:off x="528930" y="2742895"/>
            <a:ext cx="7591488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tabLst>
                <a:tab pos="50800" algn="l"/>
                <a:tab pos="165100" algn="l"/>
              </a:tabLst>
            </a:pPr>
            <a:r>
              <a:rPr lang="en-US" sz="2000" b="1" dirty="0"/>
              <a:t>AVAILABILITY </a:t>
            </a:r>
            <a:r>
              <a:rPr lang="en-US" sz="2000" b="1" dirty="0">
                <a:sym typeface="Wingdings" panose="05000000000000000000" pitchFamily="2" charset="2"/>
              </a:rPr>
              <a:t></a:t>
            </a:r>
            <a:r>
              <a:rPr lang="en-US" altLang="zh-CN" sz="2000" dirty="0">
                <a:cs typeface="Times New Roman" pitchFamily="18" charset="0"/>
              </a:rPr>
              <a:t> </a:t>
            </a:r>
          </a:p>
          <a:p>
            <a:pPr>
              <a:lnSpc>
                <a:spcPts val="2200"/>
              </a:lnSpc>
              <a:tabLst>
                <a:tab pos="50800" algn="l"/>
                <a:tab pos="165100" algn="l"/>
              </a:tabLst>
            </a:pPr>
            <a:r>
              <a:rPr lang="en-US" altLang="zh-CN" sz="2000" b="1" dirty="0" err="1">
                <a:cs typeface="Times New Roman" pitchFamily="18" charset="0"/>
              </a:rPr>
              <a:t>nilai</a:t>
            </a:r>
            <a:r>
              <a:rPr lang="en-US" altLang="zh-CN" sz="2000" b="1" dirty="0">
                <a:cs typeface="Times New Roman" pitchFamily="18" charset="0"/>
              </a:rPr>
              <a:t> (%) yang </a:t>
            </a:r>
            <a:r>
              <a:rPr lang="en-US" altLang="zh-CN" sz="2000" b="1" dirty="0" err="1">
                <a:cs typeface="Times New Roman" pitchFamily="18" charset="0"/>
              </a:rPr>
              <a:t>menunjukan</a:t>
            </a:r>
            <a:r>
              <a:rPr lang="en-US" altLang="zh-CN" sz="2000" b="1" dirty="0">
                <a:cs typeface="Times New Roman" pitchFamily="18" charset="0"/>
              </a:rPr>
              <a:t> </a:t>
            </a:r>
            <a:r>
              <a:rPr lang="en-US" altLang="zh-CN" sz="2000" b="1" dirty="0" err="1">
                <a:cs typeface="Times New Roman" pitchFamily="18" charset="0"/>
              </a:rPr>
              <a:t>seberapa</a:t>
            </a:r>
            <a:r>
              <a:rPr lang="en-US" altLang="zh-CN" sz="2000" b="1" dirty="0">
                <a:cs typeface="Times New Roman" pitchFamily="18" charset="0"/>
              </a:rPr>
              <a:t> </a:t>
            </a:r>
            <a:r>
              <a:rPr lang="en-US" altLang="zh-CN" sz="2000" b="1" dirty="0" err="1">
                <a:cs typeface="Times New Roman" pitchFamily="18" charset="0"/>
              </a:rPr>
              <a:t>tinggi</a:t>
            </a:r>
            <a:r>
              <a:rPr lang="en-US" altLang="zh-CN" sz="2000" b="1" dirty="0">
                <a:cs typeface="Times New Roman" pitchFamily="18" charset="0"/>
              </a:rPr>
              <a:t> </a:t>
            </a:r>
            <a:r>
              <a:rPr lang="en-US" altLang="zh-CN" sz="2000" b="1" dirty="0" err="1">
                <a:cs typeface="Times New Roman" pitchFamily="18" charset="0"/>
              </a:rPr>
              <a:t>waktu</a:t>
            </a:r>
            <a:r>
              <a:rPr lang="en-US" altLang="zh-CN" sz="2000" b="1" dirty="0">
                <a:cs typeface="Times New Roman" pitchFamily="18" charset="0"/>
              </a:rPr>
              <a:t> o</a:t>
            </a:r>
            <a:r>
              <a:rPr lang="id-ID" altLang="zh-CN" sz="2000" b="1" dirty="0">
                <a:cs typeface="Times New Roman" pitchFamily="18" charset="0"/>
              </a:rPr>
              <a:t>perating </a:t>
            </a:r>
            <a:r>
              <a:rPr lang="en-US" altLang="zh-CN" sz="2000" b="1" dirty="0">
                <a:cs typeface="Times New Roman" pitchFamily="18" charset="0"/>
              </a:rPr>
              <a:t>terhadap</a:t>
            </a:r>
          </a:p>
          <a:p>
            <a:pPr>
              <a:lnSpc>
                <a:spcPts val="2200"/>
              </a:lnSpc>
              <a:tabLst>
                <a:tab pos="50800" algn="l"/>
                <a:tab pos="165100" algn="l"/>
              </a:tabLst>
            </a:pPr>
            <a:r>
              <a:rPr lang="en-US" altLang="zh-CN" sz="2000" b="1" dirty="0" err="1">
                <a:cs typeface="Times New Roman" pitchFamily="18" charset="0"/>
              </a:rPr>
              <a:t>waktu</a:t>
            </a:r>
            <a:r>
              <a:rPr lang="en-US" altLang="zh-CN" sz="2000" b="1" dirty="0">
                <a:cs typeface="Times New Roman" pitchFamily="18" charset="0"/>
              </a:rPr>
              <a:t> </a:t>
            </a:r>
            <a:r>
              <a:rPr lang="en-US" altLang="zh-CN" sz="2000" b="1" dirty="0" err="1">
                <a:cs typeface="Times New Roman" pitchFamily="18" charset="0"/>
              </a:rPr>
              <a:t>produksi</a:t>
            </a:r>
            <a:r>
              <a:rPr lang="en-US" altLang="zh-CN" sz="2000" b="1" dirty="0">
                <a:cs typeface="Times New Roman" pitchFamily="18" charset="0"/>
              </a:rPr>
              <a:t> yang di </a:t>
            </a:r>
            <a:r>
              <a:rPr lang="en-US" altLang="zh-CN" sz="2000" b="1" dirty="0" err="1">
                <a:cs typeface="Times New Roman" pitchFamily="18" charset="0"/>
              </a:rPr>
              <a:t>rencanakan</a:t>
            </a:r>
            <a:r>
              <a:rPr lang="en-US" altLang="zh-CN" sz="2000" b="1" dirty="0">
                <a:cs typeface="Times New Roman" pitchFamily="18" charset="0"/>
              </a:rPr>
              <a:t> di </a:t>
            </a:r>
            <a:r>
              <a:rPr lang="en-US" altLang="zh-CN" sz="2000" b="1" dirty="0" err="1">
                <a:cs typeface="Times New Roman" pitchFamily="18" charset="0"/>
              </a:rPr>
              <a:t>kurangi</a:t>
            </a:r>
            <a:r>
              <a:rPr lang="en-US" altLang="zh-CN" sz="2000" b="1" dirty="0">
                <a:cs typeface="Times New Roman" pitchFamily="18" charset="0"/>
              </a:rPr>
              <a:t> down time  loss</a:t>
            </a:r>
            <a:r>
              <a:rPr lang="id-ID" altLang="zh-CN" sz="2000" b="1" dirty="0">
                <a:cs typeface="Times New Roman" pitchFamily="18" charset="0"/>
              </a:rPr>
              <a:t> </a:t>
            </a:r>
          </a:p>
          <a:p>
            <a:pPr>
              <a:lnSpc>
                <a:spcPts val="2200"/>
              </a:lnSpc>
              <a:tabLst>
                <a:tab pos="50800" algn="l"/>
                <a:tab pos="165100" algn="l"/>
              </a:tabLst>
            </a:pPr>
            <a:r>
              <a:rPr lang="id-ID" altLang="zh-CN" sz="2000" dirty="0">
                <a:cs typeface="Times New Roman" pitchFamily="18" charset="0"/>
              </a:rPr>
              <a:t>  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DE392D-899A-4546-ADA1-9E0CDCBF17C1}"/>
              </a:ext>
            </a:extLst>
          </p:cNvPr>
          <p:cNvSpPr/>
          <p:nvPr/>
        </p:nvSpPr>
        <p:spPr>
          <a:xfrm>
            <a:off x="528929" y="4052947"/>
            <a:ext cx="70966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PERFORMANCE </a:t>
            </a:r>
            <a:r>
              <a:rPr lang="en-US" sz="2000" b="1" dirty="0">
                <a:sym typeface="Wingdings" panose="05000000000000000000" pitchFamily="2" charset="2"/>
              </a:rPr>
              <a:t></a:t>
            </a:r>
          </a:p>
          <a:p>
            <a:r>
              <a:rPr lang="en-US" sz="2000" b="1" dirty="0" err="1"/>
              <a:t>Nilia</a:t>
            </a:r>
            <a:r>
              <a:rPr lang="en-US" sz="2000" b="1" dirty="0"/>
              <a:t> (%) yang </a:t>
            </a:r>
            <a:r>
              <a:rPr lang="en-US" sz="2000" b="1" dirty="0" err="1"/>
              <a:t>menunjukkan</a:t>
            </a:r>
            <a:r>
              <a:rPr lang="en-US" sz="2000" b="1" dirty="0"/>
              <a:t> </a:t>
            </a:r>
            <a:r>
              <a:rPr lang="en-US" sz="2000" b="1" dirty="0" err="1"/>
              <a:t>seberapa</a:t>
            </a:r>
            <a:r>
              <a:rPr lang="en-US" sz="2000" b="1" dirty="0"/>
              <a:t> besar NET operating time </a:t>
            </a:r>
          </a:p>
          <a:p>
            <a:r>
              <a:rPr lang="en-US" sz="2000" b="1" dirty="0"/>
              <a:t>dari </a:t>
            </a:r>
            <a:r>
              <a:rPr lang="en-US" sz="2000" b="1" dirty="0" err="1"/>
              <a:t>waktu</a:t>
            </a:r>
            <a:r>
              <a:rPr lang="en-US" sz="2000" b="1" dirty="0"/>
              <a:t> </a:t>
            </a:r>
            <a:r>
              <a:rPr lang="en-US" sz="2000" b="1" dirty="0" err="1"/>
              <a:t>produksi</a:t>
            </a:r>
            <a:r>
              <a:rPr lang="en-US" sz="2000" b="1" dirty="0"/>
              <a:t> </a:t>
            </a:r>
            <a:r>
              <a:rPr lang="en-US" sz="2000" b="1" dirty="0" err="1"/>
              <a:t>dikurangi</a:t>
            </a:r>
            <a:r>
              <a:rPr lang="en-US" sz="2000" b="1" dirty="0"/>
              <a:t> SPEED loss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C3DAC-FEE0-4747-A40D-EBD1C6709191}"/>
              </a:ext>
            </a:extLst>
          </p:cNvPr>
          <p:cNvSpPr/>
          <p:nvPr/>
        </p:nvSpPr>
        <p:spPr>
          <a:xfrm>
            <a:off x="528930" y="5362998"/>
            <a:ext cx="74115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QUALITY </a:t>
            </a:r>
            <a:r>
              <a:rPr lang="en-US" sz="2000" b="1" dirty="0">
                <a:sym typeface="Wingdings" panose="05000000000000000000" pitchFamily="2" charset="2"/>
              </a:rPr>
              <a:t></a:t>
            </a:r>
          </a:p>
          <a:p>
            <a:r>
              <a:rPr lang="en-US" sz="2000" b="1" dirty="0"/>
              <a:t>Nilai (%) yang </a:t>
            </a:r>
            <a:r>
              <a:rPr lang="en-US" sz="2000" b="1" dirty="0" err="1"/>
              <a:t>menunjukkan</a:t>
            </a:r>
            <a:r>
              <a:rPr lang="en-US" sz="2000" b="1" dirty="0"/>
              <a:t> </a:t>
            </a:r>
            <a:r>
              <a:rPr lang="en-US" sz="2000" b="1" dirty="0" err="1"/>
              <a:t>berapa</a:t>
            </a:r>
            <a:r>
              <a:rPr lang="en-US" sz="2000" b="1" dirty="0"/>
              <a:t>  </a:t>
            </a:r>
            <a:r>
              <a:rPr lang="en-US" sz="2000" b="1" dirty="0" err="1"/>
              <a:t>jumlah</a:t>
            </a:r>
            <a:r>
              <a:rPr lang="en-US" sz="2000" b="1" dirty="0"/>
              <a:t> </a:t>
            </a:r>
            <a:r>
              <a:rPr lang="en-US" sz="2000" b="1" dirty="0" err="1"/>
              <a:t>produk</a:t>
            </a:r>
            <a:r>
              <a:rPr lang="en-US" sz="2000" b="1" dirty="0"/>
              <a:t> yang </a:t>
            </a:r>
            <a:r>
              <a:rPr lang="en-US" sz="2000" b="1" dirty="0" err="1"/>
              <a:t>dibuat</a:t>
            </a:r>
            <a:r>
              <a:rPr lang="en-US" sz="2000" b="1" dirty="0"/>
              <a:t> dan </a:t>
            </a:r>
          </a:p>
          <a:p>
            <a:r>
              <a:rPr lang="en-US" sz="2000" b="1" dirty="0" err="1"/>
              <a:t>jumlah</a:t>
            </a:r>
            <a:r>
              <a:rPr lang="en-US" sz="2000" b="1" dirty="0"/>
              <a:t> </a:t>
            </a:r>
            <a:r>
              <a:rPr lang="en-US" sz="2000" b="1" dirty="0" err="1"/>
              <a:t>produk</a:t>
            </a:r>
            <a:r>
              <a:rPr lang="en-US" sz="2000" b="1" dirty="0"/>
              <a:t> yang </a:t>
            </a:r>
            <a:r>
              <a:rPr lang="en-US" sz="2000" b="1" dirty="0" err="1"/>
              <a:t>memenuhi</a:t>
            </a:r>
            <a:r>
              <a:rPr lang="en-US" sz="2000" b="1" dirty="0"/>
              <a:t> </a:t>
            </a:r>
            <a:r>
              <a:rPr lang="en-US" sz="2000" b="1" dirty="0" err="1"/>
              <a:t>spesifikasi</a:t>
            </a:r>
            <a:r>
              <a:rPr lang="en-US" sz="2000" b="1" dirty="0"/>
              <a:t> </a:t>
            </a:r>
            <a:r>
              <a:rPr lang="en-US" sz="2000" b="1" dirty="0" err="1"/>
              <a:t>pelanggan</a:t>
            </a:r>
            <a:endParaRPr lang="en-US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93AB37-7BD2-408C-A4E9-650CB62EB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2A797-F1AD-403A-9CE0-29F632FEF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1334001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/>
          <p:cNvSpPr/>
          <p:nvPr/>
        </p:nvSpPr>
        <p:spPr>
          <a:xfrm>
            <a:off x="431800" y="1112652"/>
            <a:ext cx="8229600" cy="1704134"/>
          </a:xfrm>
          <a:custGeom>
            <a:avLst/>
            <a:gdLst>
              <a:gd name="connsiteX0" fmla="*/ 0 w 8229600"/>
              <a:gd name="connsiteY0" fmla="*/ 1357883 h 1357883"/>
              <a:gd name="connsiteX1" fmla="*/ 8229600 w 8229600"/>
              <a:gd name="connsiteY1" fmla="*/ 1357883 h 1357883"/>
              <a:gd name="connsiteX2" fmla="*/ 8229600 w 8229600"/>
              <a:gd name="connsiteY2" fmla="*/ 0 h 1357883"/>
              <a:gd name="connsiteX3" fmla="*/ 0 w 8229600"/>
              <a:gd name="connsiteY3" fmla="*/ 0 h 1357883"/>
              <a:gd name="connsiteX4" fmla="*/ 0 w 8229600"/>
              <a:gd name="connsiteY4" fmla="*/ 1357883 h 13578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29600" h="1357883">
                <a:moveTo>
                  <a:pt x="0" y="1357883"/>
                </a:moveTo>
                <a:lnTo>
                  <a:pt x="8229600" y="1357883"/>
                </a:lnTo>
                <a:lnTo>
                  <a:pt x="8229600" y="0"/>
                </a:lnTo>
                <a:lnTo>
                  <a:pt x="0" y="0"/>
                </a:lnTo>
                <a:lnTo>
                  <a:pt x="0" y="1357883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436372" y="2816785"/>
            <a:ext cx="2743199" cy="2852927"/>
          </a:xfrm>
          <a:custGeom>
            <a:avLst/>
            <a:gdLst>
              <a:gd name="connsiteX0" fmla="*/ 0 w 2743199"/>
              <a:gd name="connsiteY0" fmla="*/ 2852927 h 2852927"/>
              <a:gd name="connsiteX1" fmla="*/ 2743199 w 2743199"/>
              <a:gd name="connsiteY1" fmla="*/ 2852927 h 2852927"/>
              <a:gd name="connsiteX2" fmla="*/ 2743199 w 2743199"/>
              <a:gd name="connsiteY2" fmla="*/ 0 h 2852927"/>
              <a:gd name="connsiteX3" fmla="*/ 0 w 2743199"/>
              <a:gd name="connsiteY3" fmla="*/ 0 h 2852927"/>
              <a:gd name="connsiteX4" fmla="*/ 0 w 2743199"/>
              <a:gd name="connsiteY4" fmla="*/ 2852927 h 2852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43199" h="2852927">
                <a:moveTo>
                  <a:pt x="0" y="2852927"/>
                </a:moveTo>
                <a:lnTo>
                  <a:pt x="2743199" y="2852927"/>
                </a:lnTo>
                <a:lnTo>
                  <a:pt x="2743199" y="0"/>
                </a:lnTo>
                <a:lnTo>
                  <a:pt x="0" y="0"/>
                </a:lnTo>
                <a:lnTo>
                  <a:pt x="0" y="2852927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179571" y="2816785"/>
            <a:ext cx="2738628" cy="2852927"/>
          </a:xfrm>
          <a:custGeom>
            <a:avLst/>
            <a:gdLst>
              <a:gd name="connsiteX0" fmla="*/ 0 w 2738628"/>
              <a:gd name="connsiteY0" fmla="*/ 2852927 h 2852927"/>
              <a:gd name="connsiteX1" fmla="*/ 2738628 w 2738628"/>
              <a:gd name="connsiteY1" fmla="*/ 2852927 h 2852927"/>
              <a:gd name="connsiteX2" fmla="*/ 2738628 w 2738628"/>
              <a:gd name="connsiteY2" fmla="*/ 0 h 2852927"/>
              <a:gd name="connsiteX3" fmla="*/ 0 w 2738628"/>
              <a:gd name="connsiteY3" fmla="*/ 0 h 2852927"/>
              <a:gd name="connsiteX4" fmla="*/ 0 w 2738628"/>
              <a:gd name="connsiteY4" fmla="*/ 2852927 h 2852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38628" h="2852927">
                <a:moveTo>
                  <a:pt x="0" y="2852927"/>
                </a:moveTo>
                <a:lnTo>
                  <a:pt x="2738628" y="2852927"/>
                </a:lnTo>
                <a:lnTo>
                  <a:pt x="2738628" y="0"/>
                </a:lnTo>
                <a:lnTo>
                  <a:pt x="0" y="0"/>
                </a:lnTo>
                <a:lnTo>
                  <a:pt x="0" y="2852927"/>
                </a:lnTo>
              </a:path>
            </a:pathLst>
          </a:custGeom>
          <a:solidFill>
            <a:srgbClr val="007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5918200" y="2816785"/>
            <a:ext cx="2743200" cy="2852927"/>
          </a:xfrm>
          <a:custGeom>
            <a:avLst/>
            <a:gdLst>
              <a:gd name="connsiteX0" fmla="*/ 0 w 2743200"/>
              <a:gd name="connsiteY0" fmla="*/ 2852927 h 2852927"/>
              <a:gd name="connsiteX1" fmla="*/ 2743200 w 2743200"/>
              <a:gd name="connsiteY1" fmla="*/ 2852927 h 2852927"/>
              <a:gd name="connsiteX2" fmla="*/ 2743200 w 2743200"/>
              <a:gd name="connsiteY2" fmla="*/ 0 h 2852927"/>
              <a:gd name="connsiteX3" fmla="*/ 0 w 2743200"/>
              <a:gd name="connsiteY3" fmla="*/ 0 h 2852927"/>
              <a:gd name="connsiteX4" fmla="*/ 0 w 2743200"/>
              <a:gd name="connsiteY4" fmla="*/ 2852927 h 2852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43200" h="2852927">
                <a:moveTo>
                  <a:pt x="0" y="2852927"/>
                </a:moveTo>
                <a:lnTo>
                  <a:pt x="2743200" y="2852927"/>
                </a:lnTo>
                <a:lnTo>
                  <a:pt x="2743200" y="0"/>
                </a:lnTo>
                <a:lnTo>
                  <a:pt x="0" y="0"/>
                </a:lnTo>
                <a:lnTo>
                  <a:pt x="0" y="2852927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431800" y="5669713"/>
            <a:ext cx="8229600" cy="315467"/>
          </a:xfrm>
          <a:custGeom>
            <a:avLst/>
            <a:gdLst>
              <a:gd name="connsiteX0" fmla="*/ 0 w 8229600"/>
              <a:gd name="connsiteY0" fmla="*/ 315467 h 315467"/>
              <a:gd name="connsiteX1" fmla="*/ 8229600 w 8229600"/>
              <a:gd name="connsiteY1" fmla="*/ 315467 h 315467"/>
              <a:gd name="connsiteX2" fmla="*/ 8229600 w 8229600"/>
              <a:gd name="connsiteY2" fmla="*/ 0 h 315467"/>
              <a:gd name="connsiteX3" fmla="*/ 0 w 8229600"/>
              <a:gd name="connsiteY3" fmla="*/ 0 h 315467"/>
              <a:gd name="connsiteX4" fmla="*/ 0 w 8229600"/>
              <a:gd name="connsiteY4" fmla="*/ 315467 h 315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29600" h="315467">
                <a:moveTo>
                  <a:pt x="0" y="315467"/>
                </a:moveTo>
                <a:lnTo>
                  <a:pt x="8229600" y="315467"/>
                </a:lnTo>
                <a:lnTo>
                  <a:pt x="8229600" y="0"/>
                </a:lnTo>
                <a:lnTo>
                  <a:pt x="0" y="0"/>
                </a:lnTo>
                <a:lnTo>
                  <a:pt x="0" y="315467"/>
                </a:lnTo>
              </a:path>
            </a:pathLst>
          </a:custGeom>
          <a:solidFill>
            <a:srgbClr val="A9CBC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4843" y="1212803"/>
            <a:ext cx="7191136" cy="15337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635000" algn="l"/>
                <a:tab pos="2794000" algn="l"/>
              </a:tabLst>
            </a:pPr>
            <a:r>
              <a:rPr lang="id-ID" altLang="zh-CN" sz="3204" dirty="0">
                <a:solidFill>
                  <a:schemeClr val="bg1"/>
                </a:solidFill>
                <a:cs typeface="Times New Roman" pitchFamily="18" charset="0"/>
              </a:rPr>
              <a:t>Untuk mengukur peningkatan produktifitas</a:t>
            </a:r>
          </a:p>
          <a:p>
            <a:pPr>
              <a:lnSpc>
                <a:spcPts val="2900"/>
              </a:lnSpc>
              <a:tabLst>
                <a:tab pos="635000" algn="l"/>
                <a:tab pos="2794000" algn="l"/>
              </a:tabLst>
            </a:pPr>
            <a:r>
              <a:rPr lang="id-ID" altLang="zh-CN" sz="3204" dirty="0">
                <a:solidFill>
                  <a:schemeClr val="bg1"/>
                </a:solidFill>
                <a:cs typeface="Times New Roman" pitchFamily="18" charset="0"/>
              </a:rPr>
              <a:t>Sebagai hasil program TPM &amp; menentukan </a:t>
            </a:r>
          </a:p>
          <a:p>
            <a:pPr>
              <a:lnSpc>
                <a:spcPts val="2900"/>
              </a:lnSpc>
              <a:tabLst>
                <a:tab pos="635000" algn="l"/>
                <a:tab pos="2794000" algn="l"/>
              </a:tabLst>
            </a:pPr>
            <a:r>
              <a:rPr lang="id-ID" altLang="zh-CN" sz="3204" dirty="0">
                <a:solidFill>
                  <a:schemeClr val="bg1"/>
                </a:solidFill>
                <a:cs typeface="Times New Roman" pitchFamily="18" charset="0"/>
              </a:rPr>
              <a:t>komponen mana yang paling perlu </a:t>
            </a:r>
          </a:p>
          <a:p>
            <a:pPr>
              <a:lnSpc>
                <a:spcPts val="2900"/>
              </a:lnSpc>
              <a:tabLst>
                <a:tab pos="635000" algn="l"/>
                <a:tab pos="2794000" algn="l"/>
              </a:tabLst>
            </a:pPr>
            <a:r>
              <a:rPr lang="id-ID" altLang="zh-CN" sz="3204" dirty="0">
                <a:solidFill>
                  <a:schemeClr val="bg1"/>
                </a:solidFill>
                <a:cs typeface="Times New Roman" pitchFamily="18" charset="0"/>
              </a:rPr>
              <a:t>ditingkatkan lebih lanjut:</a:t>
            </a:r>
            <a:endParaRPr lang="en-US" altLang="zh-CN" sz="3204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960163" y="3662320"/>
            <a:ext cx="1922065" cy="11618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2700"/>
              </a:lnSpc>
              <a:tabLst>
                <a:tab pos="419100" algn="l"/>
                <a:tab pos="596900" algn="l"/>
                <a:tab pos="825500" algn="l"/>
              </a:tabLst>
            </a:pPr>
            <a:r>
              <a:rPr lang="en-US" altLang="zh-CN" sz="2987" dirty="0">
                <a:solidFill>
                  <a:prstClr val="black"/>
                </a:solidFill>
                <a:cs typeface="Times New Roman" pitchFamily="18" charset="0"/>
              </a:rPr>
              <a:t>Increased</a:t>
            </a:r>
          </a:p>
          <a:p>
            <a:pPr algn="ctr">
              <a:lnSpc>
                <a:spcPts val="3000"/>
              </a:lnSpc>
              <a:tabLst>
                <a:tab pos="419100" algn="l"/>
                <a:tab pos="596900" algn="l"/>
                <a:tab pos="825500" algn="l"/>
              </a:tabLst>
            </a:pPr>
            <a:r>
              <a:rPr lang="en-US" altLang="zh-CN" sz="2987" dirty="0">
                <a:solidFill>
                  <a:prstClr val="black"/>
                </a:solidFill>
                <a:cs typeface="Times New Roman" pitchFamily="18" charset="0"/>
              </a:rPr>
              <a:t>Uptime</a:t>
            </a:r>
          </a:p>
          <a:p>
            <a:pPr algn="ctr">
              <a:lnSpc>
                <a:spcPts val="3000"/>
              </a:lnSpc>
              <a:tabLst>
                <a:tab pos="419100" algn="l"/>
                <a:tab pos="596900" algn="l"/>
                <a:tab pos="825500" algn="l"/>
              </a:tabLst>
            </a:pPr>
            <a:r>
              <a:rPr lang="en-US" altLang="zh-CN" sz="2987" dirty="0">
                <a:solidFill>
                  <a:prstClr val="black"/>
                </a:solidFill>
                <a:cs typeface="Times New Roman" pitchFamily="18" charset="0"/>
              </a:rPr>
              <a:t>(Availability)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3378200" y="3662320"/>
            <a:ext cx="2213748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63500" algn="l"/>
              </a:tabLst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sz="2987" dirty="0">
                <a:solidFill>
                  <a:schemeClr val="bg1"/>
                </a:solidFill>
                <a:cs typeface="Times New Roman" pitchFamily="18" charset="0"/>
              </a:rPr>
              <a:t>Higher Speed</a:t>
            </a:r>
          </a:p>
          <a:p>
            <a:pPr>
              <a:lnSpc>
                <a:spcPts val="3000"/>
              </a:lnSpc>
              <a:tabLst>
                <a:tab pos="63500" algn="l"/>
              </a:tabLst>
            </a:pPr>
            <a:r>
              <a:rPr lang="en-US" altLang="zh-CN" sz="2987" dirty="0">
                <a:solidFill>
                  <a:schemeClr val="bg1"/>
                </a:solidFill>
                <a:cs typeface="Times New Roman" pitchFamily="18" charset="0"/>
              </a:rPr>
              <a:t>(Performance)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4843" y="266375"/>
            <a:ext cx="4666342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635000" algn="l"/>
                <a:tab pos="2794000" algn="l"/>
              </a:tabLst>
            </a:pPr>
            <a:r>
              <a:rPr lang="en-US" altLang="zh-CN" sz="3204" dirty="0">
                <a:solidFill>
                  <a:prstClr val="black"/>
                </a:solidFill>
                <a:cs typeface="Times New Roman" pitchFamily="18" charset="0"/>
              </a:rPr>
              <a:t>Mengapa </a:t>
            </a:r>
            <a:r>
              <a:rPr lang="en-US" altLang="zh-CN" sz="3204" dirty="0" err="1">
                <a:solidFill>
                  <a:prstClr val="black"/>
                </a:solidFill>
                <a:cs typeface="Times New Roman" pitchFamily="18" charset="0"/>
              </a:rPr>
              <a:t>mengukur</a:t>
            </a:r>
            <a:r>
              <a:rPr lang="en-US" altLang="zh-CN" sz="3204" dirty="0">
                <a:solidFill>
                  <a:prstClr val="black"/>
                </a:solidFill>
                <a:cs typeface="Times New Roman" pitchFamily="18" charset="0"/>
              </a:rPr>
              <a:t> OEE ??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057900" y="3662320"/>
            <a:ext cx="2291205" cy="11618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68300" algn="l"/>
                <a:tab pos="508000" algn="l"/>
                <a:tab pos="2171700" algn="l"/>
              </a:tabLst>
            </a:pPr>
            <a:r>
              <a:rPr lang="en-US" altLang="zh-CN" dirty="0">
                <a:solidFill>
                  <a:prstClr val="black"/>
                </a:solidFill>
              </a:rPr>
              <a:t>	</a:t>
            </a:r>
            <a:r>
              <a:rPr lang="en-US" altLang="zh-CN" sz="2987" dirty="0">
                <a:solidFill>
                  <a:srgbClr val="000000"/>
                </a:solidFill>
                <a:cs typeface="Times New Roman" pitchFamily="18" charset="0"/>
              </a:rPr>
              <a:t>Minimized</a:t>
            </a:r>
          </a:p>
          <a:p>
            <a:pPr>
              <a:lnSpc>
                <a:spcPts val="3000"/>
              </a:lnSpc>
              <a:tabLst>
                <a:tab pos="368300" algn="l"/>
                <a:tab pos="508000" algn="l"/>
                <a:tab pos="2171700" algn="l"/>
              </a:tabLst>
            </a:pPr>
            <a:r>
              <a:rPr lang="en-US" altLang="zh-CN" sz="2987" dirty="0">
                <a:solidFill>
                  <a:srgbClr val="000000"/>
                </a:solidFill>
                <a:cs typeface="Times New Roman" pitchFamily="18" charset="0"/>
              </a:rPr>
              <a:t>material</a:t>
            </a:r>
            <a:r>
              <a:rPr lang="en-US" altLang="zh-CN" sz="2987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2987" dirty="0">
                <a:solidFill>
                  <a:srgbClr val="000000"/>
                </a:solidFill>
                <a:cs typeface="Times New Roman" pitchFamily="18" charset="0"/>
              </a:rPr>
              <a:t>waste</a:t>
            </a:r>
          </a:p>
          <a:p>
            <a:pPr>
              <a:lnSpc>
                <a:spcPts val="3000"/>
              </a:lnSpc>
              <a:tabLst>
                <a:tab pos="368300" algn="l"/>
                <a:tab pos="508000" algn="l"/>
                <a:tab pos="2171700" algn="l"/>
              </a:tabLst>
            </a:pPr>
            <a:r>
              <a:rPr lang="en-US" altLang="zh-CN" dirty="0">
                <a:solidFill>
                  <a:prstClr val="black"/>
                </a:solidFill>
              </a:rPr>
              <a:t>		</a:t>
            </a:r>
            <a:r>
              <a:rPr lang="en-US" altLang="zh-CN" sz="2987" dirty="0">
                <a:solidFill>
                  <a:srgbClr val="000000"/>
                </a:solidFill>
                <a:cs typeface="Times New Roman" pitchFamily="18" charset="0"/>
              </a:rPr>
              <a:t>(Quality)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DF9BB-4E03-4B14-9B69-BFF79BEF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C7599F-90F8-4B56-8DFC-50FEE4D03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406000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"/>
          <p:cNvSpPr txBox="1"/>
          <p:nvPr/>
        </p:nvSpPr>
        <p:spPr>
          <a:xfrm>
            <a:off x="330200" y="635000"/>
            <a:ext cx="755213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3200" b="1" dirty="0">
                <a:solidFill>
                  <a:prstClr val="black"/>
                </a:solidFill>
                <a:cs typeface="Times New Roman" pitchFamily="18" charset="0"/>
              </a:rPr>
              <a:t>OVERALL</a:t>
            </a:r>
            <a:r>
              <a:rPr lang="en-US" altLang="zh-CN" sz="32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prstClr val="black"/>
                </a:solidFill>
                <a:cs typeface="Times New Roman" pitchFamily="18" charset="0"/>
              </a:rPr>
              <a:t>EQUIPMENT</a:t>
            </a:r>
            <a:r>
              <a:rPr lang="en-US" altLang="zh-CN" sz="32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prstClr val="black"/>
                </a:solidFill>
                <a:cs typeface="Times New Roman" pitchFamily="18" charset="0"/>
              </a:rPr>
              <a:t>EFFECTIVENESS</a:t>
            </a:r>
            <a:r>
              <a:rPr lang="en-US" altLang="zh-CN" sz="3200" dirty="0">
                <a:solidFill>
                  <a:prstClr val="black"/>
                </a:solidFill>
                <a:cs typeface="Times New Roman" pitchFamily="18" charset="0"/>
              </a:rPr>
              <a:t>  </a:t>
            </a:r>
            <a:r>
              <a:rPr lang="en-US" altLang="zh-CN" sz="3200" b="1" dirty="0">
                <a:solidFill>
                  <a:prstClr val="black"/>
                </a:solidFill>
                <a:cs typeface="Times New Roman" pitchFamily="18" charset="0"/>
              </a:rPr>
              <a:t>(OEE)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/>
          <a:srcRect l="9451" t="16256" r="8947" b="22161"/>
          <a:stretch/>
        </p:blipFill>
        <p:spPr bwMode="auto">
          <a:xfrm>
            <a:off x="759263" y="1189953"/>
            <a:ext cx="7482469" cy="5033047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 rot="16200000">
            <a:off x="2032012" y="3156993"/>
            <a:ext cx="829523" cy="30264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200" dirty="0">
                <a:solidFill>
                  <a:srgbClr val="000000"/>
                </a:solidFill>
                <a:cs typeface="Times New Roman" pitchFamily="18" charset="0"/>
              </a:rPr>
              <a:t>Downtime losses</a:t>
            </a:r>
          </a:p>
        </p:txBody>
      </p:sp>
      <p:sp>
        <p:nvSpPr>
          <p:cNvPr id="16" name="TextBox 1"/>
          <p:cNvSpPr txBox="1"/>
          <p:nvPr/>
        </p:nvSpPr>
        <p:spPr>
          <a:xfrm rot="16200000">
            <a:off x="1809160" y="4248536"/>
            <a:ext cx="536753" cy="30264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200" dirty="0">
                <a:solidFill>
                  <a:srgbClr val="000000"/>
                </a:solidFill>
                <a:cs typeface="Times New Roman" pitchFamily="18" charset="0"/>
              </a:rPr>
              <a:t>Speed losses</a:t>
            </a:r>
          </a:p>
        </p:txBody>
      </p:sp>
      <p:sp>
        <p:nvSpPr>
          <p:cNvPr id="17" name="TextBox 1"/>
          <p:cNvSpPr txBox="1"/>
          <p:nvPr/>
        </p:nvSpPr>
        <p:spPr>
          <a:xfrm rot="16200000">
            <a:off x="1460709" y="5314838"/>
            <a:ext cx="536751" cy="30264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200" dirty="0">
                <a:solidFill>
                  <a:srgbClr val="000000"/>
                </a:solidFill>
                <a:cs typeface="Times New Roman" pitchFamily="18" charset="0"/>
              </a:rPr>
              <a:t>Defect losses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927783" y="5487587"/>
            <a:ext cx="1349386" cy="23752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927100" algn="l"/>
                <a:tab pos="1028700" algn="l"/>
                <a:tab pos="1282700" algn="l"/>
              </a:tabLst>
            </a:pPr>
            <a:r>
              <a:rPr lang="en-US" altLang="zh-CN" sz="2000" b="1" dirty="0">
                <a:solidFill>
                  <a:srgbClr val="000000"/>
                </a:solidFill>
                <a:cs typeface="Times New Roman" pitchFamily="18" charset="0"/>
              </a:rPr>
              <a:t>Quality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803659" y="5088040"/>
            <a:ext cx="679736" cy="86180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5400" algn="l"/>
                <a:tab pos="50800" algn="l"/>
                <a:tab pos="177800" algn="l"/>
                <a:tab pos="190500" algn="l"/>
                <a:tab pos="292100" algn="l"/>
                <a:tab pos="304800" algn="l"/>
                <a:tab pos="495300" algn="l"/>
                <a:tab pos="571500" algn="l"/>
              </a:tabLst>
            </a:pPr>
            <a:r>
              <a:rPr lang="en-US" altLang="zh-CN" sz="1200" dirty="0">
                <a:solidFill>
                  <a:prstClr val="black"/>
                </a:solidFill>
              </a:rPr>
              <a:t>	</a:t>
            </a:r>
            <a:r>
              <a:rPr lang="en-US" altLang="zh-CN" sz="1200">
                <a:solidFill>
                  <a:prstClr val="black"/>
                </a:solidFill>
              </a:rPr>
              <a:t>	</a:t>
            </a:r>
            <a:endParaRPr lang="en-US" altLang="zh-CN" sz="1200" dirty="0">
              <a:solidFill>
                <a:prstClr val="black"/>
              </a:solidFill>
            </a:endParaRPr>
          </a:p>
          <a:p>
            <a:pPr>
              <a:lnSpc>
                <a:spcPts val="1300"/>
              </a:lnSpc>
              <a:tabLst>
                <a:tab pos="25400" algn="l"/>
                <a:tab pos="50800" algn="l"/>
                <a:tab pos="177800" algn="l"/>
                <a:tab pos="190500" algn="l"/>
                <a:tab pos="292100" algn="l"/>
                <a:tab pos="304800" algn="l"/>
                <a:tab pos="495300" algn="l"/>
                <a:tab pos="571500" algn="l"/>
              </a:tabLst>
            </a:pPr>
            <a:r>
              <a:rPr lang="en-US" altLang="zh-CN" sz="1200" dirty="0">
                <a:solidFill>
                  <a:prstClr val="black"/>
                </a:solidFill>
              </a:rPr>
              <a:t>		</a:t>
            </a:r>
            <a:r>
              <a:rPr lang="en-US" altLang="zh-CN" sz="1200" dirty="0">
                <a:solidFill>
                  <a:srgbClr val="000000"/>
                </a:solidFill>
                <a:cs typeface="Times New Roman" pitchFamily="18" charset="0"/>
              </a:rPr>
              <a:t>Valuable</a:t>
            </a:r>
          </a:p>
          <a:p>
            <a:pPr>
              <a:lnSpc>
                <a:spcPts val="1400"/>
              </a:lnSpc>
              <a:tabLst>
                <a:tab pos="25400" algn="l"/>
                <a:tab pos="50800" algn="l"/>
                <a:tab pos="177800" algn="l"/>
                <a:tab pos="190500" algn="l"/>
                <a:tab pos="292100" algn="l"/>
                <a:tab pos="304800" algn="l"/>
                <a:tab pos="495300" algn="l"/>
                <a:tab pos="571500" algn="l"/>
              </a:tabLst>
            </a:pPr>
            <a:r>
              <a:rPr lang="en-US" altLang="zh-CN" sz="1200" dirty="0">
                <a:solidFill>
                  <a:prstClr val="black"/>
                </a:solidFill>
              </a:rPr>
              <a:t>	</a:t>
            </a:r>
            <a:r>
              <a:rPr lang="en-US" altLang="zh-CN" sz="1200" dirty="0">
                <a:solidFill>
                  <a:srgbClr val="000000"/>
                </a:solidFill>
                <a:cs typeface="Times New Roman" pitchFamily="18" charset="0"/>
              </a:rPr>
              <a:t>operating</a:t>
            </a:r>
          </a:p>
          <a:p>
            <a:pPr>
              <a:lnSpc>
                <a:spcPts val="1400"/>
              </a:lnSpc>
              <a:tabLst>
                <a:tab pos="25400" algn="l"/>
                <a:tab pos="50800" algn="l"/>
                <a:tab pos="177800" algn="l"/>
                <a:tab pos="190500" algn="l"/>
                <a:tab pos="292100" algn="l"/>
                <a:tab pos="304800" algn="l"/>
                <a:tab pos="495300" algn="l"/>
                <a:tab pos="571500" algn="l"/>
              </a:tabLst>
            </a:pPr>
            <a:r>
              <a:rPr lang="en-US" altLang="zh-CN" sz="1200" dirty="0">
                <a:solidFill>
                  <a:prstClr val="black"/>
                </a:solidFill>
              </a:rPr>
              <a:t>				</a:t>
            </a:r>
            <a:r>
              <a:rPr lang="en-US" altLang="zh-CN" sz="1200" dirty="0">
                <a:solidFill>
                  <a:srgbClr val="000000"/>
                </a:solidFill>
                <a:cs typeface="Times New Roman" pitchFamily="18" charset="0"/>
              </a:rPr>
              <a:t>time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61202" y="4258269"/>
            <a:ext cx="902521" cy="45069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200"/>
              </a:lnSpc>
              <a:tabLst>
                <a:tab pos="25400" algn="l"/>
                <a:tab pos="50800" algn="l"/>
                <a:tab pos="177800" algn="l"/>
                <a:tab pos="190500" algn="l"/>
                <a:tab pos="292100" algn="l"/>
                <a:tab pos="304800" algn="l"/>
                <a:tab pos="495300" algn="l"/>
                <a:tab pos="571500" algn="l"/>
              </a:tabLst>
            </a:pPr>
            <a:r>
              <a:rPr lang="en-US" altLang="zh-CN" sz="1200" dirty="0">
                <a:solidFill>
                  <a:prstClr val="black"/>
                </a:solidFill>
              </a:rPr>
              <a:t>	</a:t>
            </a:r>
            <a:r>
              <a:rPr lang="en-US" altLang="zh-CN" sz="1200" dirty="0">
                <a:solidFill>
                  <a:srgbClr val="000000"/>
                </a:solidFill>
                <a:cs typeface="Times New Roman" pitchFamily="18" charset="0"/>
              </a:rPr>
              <a:t>Net</a:t>
            </a:r>
            <a:r>
              <a:rPr lang="en-US" altLang="zh-CN" sz="12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cs typeface="Times New Roman" pitchFamily="18" charset="0"/>
              </a:rPr>
              <a:t>operating</a:t>
            </a:r>
          </a:p>
          <a:p>
            <a:pPr algn="ctr">
              <a:lnSpc>
                <a:spcPts val="1400"/>
              </a:lnSpc>
              <a:tabLst>
                <a:tab pos="25400" algn="l"/>
                <a:tab pos="50800" algn="l"/>
                <a:tab pos="177800" algn="l"/>
                <a:tab pos="190500" algn="l"/>
                <a:tab pos="292100" algn="l"/>
                <a:tab pos="304800" algn="l"/>
                <a:tab pos="495300" algn="l"/>
                <a:tab pos="571500" algn="l"/>
              </a:tabLst>
            </a:pPr>
            <a:r>
              <a:rPr lang="en-US" altLang="zh-CN" sz="1200" dirty="0">
                <a:solidFill>
                  <a:prstClr val="black"/>
                </a:solidFill>
              </a:rPr>
              <a:t>	</a:t>
            </a:r>
            <a:r>
              <a:rPr lang="en-US" altLang="zh-CN" sz="1200" dirty="0">
                <a:solidFill>
                  <a:srgbClr val="000000"/>
                </a:solidFill>
                <a:cs typeface="Times New Roman" pitchFamily="18" charset="0"/>
              </a:rPr>
              <a:t>time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960263" y="2038966"/>
            <a:ext cx="1479023" cy="45069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200"/>
              </a:lnSpc>
              <a:tabLst>
                <a:tab pos="25400" algn="l"/>
                <a:tab pos="50800" algn="l"/>
                <a:tab pos="177800" algn="l"/>
                <a:tab pos="190500" algn="l"/>
                <a:tab pos="292100" algn="l"/>
                <a:tab pos="304800" algn="l"/>
                <a:tab pos="495300" algn="l"/>
                <a:tab pos="571500" algn="l"/>
              </a:tabLst>
            </a:pPr>
            <a:r>
              <a:rPr lang="en-US" altLang="zh-CN" sz="1200" dirty="0">
                <a:solidFill>
                  <a:prstClr val="black"/>
                </a:solidFill>
              </a:rPr>
              <a:t>			</a:t>
            </a:r>
            <a:r>
              <a:rPr lang="en-US" altLang="zh-CN" sz="1200" dirty="0">
                <a:solidFill>
                  <a:srgbClr val="000000"/>
                </a:solidFill>
                <a:cs typeface="Times New Roman" pitchFamily="18" charset="0"/>
              </a:rPr>
              <a:t>Planned</a:t>
            </a:r>
          </a:p>
          <a:p>
            <a:pPr algn="ctr">
              <a:lnSpc>
                <a:spcPts val="1400"/>
              </a:lnSpc>
              <a:tabLst>
                <a:tab pos="25400" algn="l"/>
                <a:tab pos="50800" algn="l"/>
                <a:tab pos="177800" algn="l"/>
                <a:tab pos="190500" algn="l"/>
                <a:tab pos="292100" algn="l"/>
                <a:tab pos="304800" algn="l"/>
                <a:tab pos="495300" algn="l"/>
                <a:tab pos="571500" algn="l"/>
              </a:tabLst>
            </a:pPr>
            <a:r>
              <a:rPr lang="en-US" altLang="zh-CN" sz="1200" dirty="0">
                <a:solidFill>
                  <a:prstClr val="black"/>
                </a:solidFill>
              </a:rPr>
              <a:t>			</a:t>
            </a:r>
            <a:r>
              <a:rPr lang="en-US" altLang="zh-CN" sz="1200" dirty="0">
                <a:solidFill>
                  <a:srgbClr val="000000"/>
                </a:solidFill>
                <a:cs typeface="Times New Roman" pitchFamily="18" charset="0"/>
              </a:rPr>
              <a:t>Production</a:t>
            </a:r>
            <a:r>
              <a:rPr lang="en-US" altLang="zh-CN" sz="1200" dirty="0">
                <a:solidFill>
                  <a:prstClr val="black"/>
                </a:solidFill>
                <a:cs typeface="Times New Roman" pitchFamily="18" charset="0"/>
              </a:rPr>
              <a:t>   </a:t>
            </a:r>
            <a:r>
              <a:rPr lang="en-US" altLang="zh-CN" sz="1200" dirty="0">
                <a:solidFill>
                  <a:srgbClr val="000000"/>
                </a:solidFill>
                <a:cs typeface="Times New Roman" pitchFamily="18" charset="0"/>
              </a:rPr>
              <a:t>time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224432" y="3112480"/>
            <a:ext cx="690402" cy="45069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200"/>
              </a:lnSpc>
              <a:tabLst>
                <a:tab pos="25400" algn="l"/>
                <a:tab pos="50800" algn="l"/>
                <a:tab pos="177800" algn="l"/>
                <a:tab pos="190500" algn="l"/>
                <a:tab pos="292100" algn="l"/>
                <a:tab pos="304800" algn="l"/>
                <a:tab pos="495300" algn="l"/>
                <a:tab pos="571500" algn="l"/>
              </a:tabLst>
            </a:pPr>
            <a:r>
              <a:rPr lang="en-US" altLang="zh-CN" sz="1200" dirty="0">
                <a:solidFill>
                  <a:srgbClr val="000000"/>
                </a:solidFill>
                <a:cs typeface="Times New Roman" pitchFamily="18" charset="0"/>
              </a:rPr>
              <a:t>Operating</a:t>
            </a:r>
          </a:p>
          <a:p>
            <a:pPr algn="ctr">
              <a:lnSpc>
                <a:spcPts val="1400"/>
              </a:lnSpc>
              <a:tabLst>
                <a:tab pos="25400" algn="l"/>
                <a:tab pos="50800" algn="l"/>
                <a:tab pos="177800" algn="l"/>
                <a:tab pos="190500" algn="l"/>
                <a:tab pos="292100" algn="l"/>
                <a:tab pos="304800" algn="l"/>
                <a:tab pos="495300" algn="l"/>
                <a:tab pos="571500" algn="l"/>
              </a:tabLst>
            </a:pPr>
            <a:r>
              <a:rPr lang="en-US" altLang="zh-CN" sz="1200" dirty="0">
                <a:solidFill>
                  <a:srgbClr val="000000"/>
                </a:solidFill>
                <a:cs typeface="Times New Roman" pitchFamily="18" charset="0"/>
              </a:rPr>
              <a:t>time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977843" y="1311016"/>
            <a:ext cx="1438891" cy="23752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5400" algn="l"/>
                <a:tab pos="50800" algn="l"/>
                <a:tab pos="177800" algn="l"/>
                <a:tab pos="190500" algn="l"/>
                <a:tab pos="292100" algn="l"/>
                <a:tab pos="304800" algn="l"/>
                <a:tab pos="495300" algn="l"/>
                <a:tab pos="571500" algn="l"/>
              </a:tabLst>
            </a:pPr>
            <a:r>
              <a:rPr lang="en-US" altLang="zh-CN" sz="1600" dirty="0">
                <a:solidFill>
                  <a:prstClr val="black"/>
                </a:solidFill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cs typeface="Times New Roman" pitchFamily="18" charset="0"/>
              </a:rPr>
              <a:t>Mesin</a:t>
            </a:r>
            <a:r>
              <a:rPr lang="en-US" altLang="zh-CN" sz="1600" dirty="0">
                <a:solidFill>
                  <a:srgbClr val="000000"/>
                </a:solidFill>
                <a:cs typeface="Times New Roman" pitchFamily="18" charset="0"/>
              </a:rPr>
              <a:t>/</a:t>
            </a:r>
            <a:r>
              <a:rPr lang="en-US" altLang="zh-CN" sz="1600" dirty="0" err="1">
                <a:solidFill>
                  <a:srgbClr val="000000"/>
                </a:solidFill>
                <a:cs typeface="Times New Roman" pitchFamily="18" charset="0"/>
              </a:rPr>
              <a:t>Peralatan</a:t>
            </a:r>
            <a:endParaRPr lang="en-US" altLang="zh-CN" sz="16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3822408" y="2544679"/>
            <a:ext cx="3240146" cy="22929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200"/>
              </a:lnSpc>
              <a:tabLst>
                <a:tab pos="927100" algn="l"/>
                <a:tab pos="1028700" algn="l"/>
                <a:tab pos="1282700" algn="l"/>
              </a:tabLst>
            </a:pPr>
            <a:r>
              <a:rPr lang="en-US" altLang="zh-CN" sz="2000" b="1" dirty="0">
                <a:solidFill>
                  <a:srgbClr val="000000"/>
                </a:solidFill>
                <a:cs typeface="Times New Roman" pitchFamily="18" charset="0"/>
              </a:rPr>
              <a:t>Availability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898006" y="4249818"/>
            <a:ext cx="1629283" cy="2070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2000" b="1" dirty="0">
                <a:solidFill>
                  <a:srgbClr val="000000"/>
                </a:solidFill>
                <a:cs typeface="Times New Roman" pitchFamily="18" charset="0"/>
              </a:rPr>
              <a:t>Performance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756216" y="1311016"/>
            <a:ext cx="3676268" cy="23752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927100" algn="l"/>
                <a:tab pos="1028700" algn="l"/>
                <a:tab pos="1282700" algn="l"/>
              </a:tabLst>
            </a:pPr>
            <a:r>
              <a:rPr lang="en-US" altLang="zh-CN" sz="1600" dirty="0">
                <a:solidFill>
                  <a:srgbClr val="000000"/>
                </a:solidFill>
                <a:cs typeface="Times New Roman" pitchFamily="18" charset="0"/>
              </a:rPr>
              <a:t>Kalkulasi Overall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cs typeface="Times New Roman" pitchFamily="18" charset="0"/>
              </a:rPr>
              <a:t>Equipment Effectiveness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239775" y="2391391"/>
            <a:ext cx="1071017" cy="60295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200"/>
              </a:lnSpc>
              <a:tabLst>
                <a:tab pos="127000" algn="l"/>
                <a:tab pos="152400" algn="l"/>
                <a:tab pos="228600" algn="l"/>
                <a:tab pos="241300" algn="l"/>
                <a:tab pos="254000" algn="l"/>
                <a:tab pos="317500" algn="l"/>
                <a:tab pos="330200" algn="l"/>
                <a:tab pos="393700" algn="l"/>
                <a:tab pos="508000" algn="l"/>
                <a:tab pos="533400" algn="l"/>
                <a:tab pos="558800" algn="l"/>
              </a:tabLst>
            </a:pPr>
            <a:r>
              <a:rPr lang="en-US" altLang="zh-CN" sz="1100" dirty="0">
                <a:solidFill>
                  <a:srgbClr val="000000"/>
                </a:solidFill>
                <a:cs typeface="Times New Roman" pitchFamily="18" charset="0"/>
              </a:rPr>
              <a:t>2</a:t>
            </a:r>
          </a:p>
          <a:p>
            <a:pPr algn="ctr">
              <a:lnSpc>
                <a:spcPts val="1200"/>
              </a:lnSpc>
              <a:tabLst>
                <a:tab pos="127000" algn="l"/>
                <a:tab pos="152400" algn="l"/>
                <a:tab pos="228600" algn="l"/>
                <a:tab pos="241300" algn="l"/>
                <a:tab pos="254000" algn="l"/>
                <a:tab pos="317500" algn="l"/>
                <a:tab pos="330200" algn="l"/>
                <a:tab pos="393700" algn="l"/>
                <a:tab pos="508000" algn="l"/>
                <a:tab pos="533400" algn="l"/>
                <a:tab pos="558800" algn="l"/>
              </a:tabLst>
            </a:pPr>
            <a:r>
              <a:rPr lang="en-US" altLang="zh-CN" sz="1100" dirty="0">
                <a:solidFill>
                  <a:srgbClr val="000000"/>
                </a:solidFill>
                <a:cs typeface="Times New Roman" pitchFamily="18" charset="0"/>
              </a:rPr>
              <a:t>Setup</a:t>
            </a:r>
            <a:r>
              <a:rPr lang="en-US" altLang="zh-CN" sz="11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cs typeface="Times New Roman" pitchFamily="18" charset="0"/>
              </a:rPr>
              <a:t>and adjustment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229537" y="3707434"/>
            <a:ext cx="1071017" cy="38979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200"/>
              </a:lnSpc>
              <a:tabLst>
                <a:tab pos="127000" algn="l"/>
                <a:tab pos="152400" algn="l"/>
                <a:tab pos="228600" algn="l"/>
                <a:tab pos="241300" algn="l"/>
                <a:tab pos="254000" algn="l"/>
                <a:tab pos="317500" algn="l"/>
                <a:tab pos="330200" algn="l"/>
                <a:tab pos="393700" algn="l"/>
                <a:tab pos="508000" algn="l"/>
                <a:tab pos="533400" algn="l"/>
                <a:tab pos="558800" algn="l"/>
              </a:tabLst>
            </a:pPr>
            <a:r>
              <a:rPr lang="en-US" altLang="zh-CN" sz="1100" dirty="0">
                <a:solidFill>
                  <a:prstClr val="black"/>
                </a:solidFill>
              </a:rPr>
              <a:t>	</a:t>
            </a:r>
            <a:r>
              <a:rPr lang="en-US" altLang="zh-CN" sz="1100" dirty="0">
                <a:solidFill>
                  <a:srgbClr val="000000"/>
                </a:solidFill>
                <a:cs typeface="Times New Roman" pitchFamily="18" charset="0"/>
              </a:rPr>
              <a:t>3</a:t>
            </a:r>
          </a:p>
          <a:p>
            <a:pPr algn="ctr">
              <a:lnSpc>
                <a:spcPts val="1000"/>
              </a:lnSpc>
              <a:tabLst>
                <a:tab pos="127000" algn="l"/>
                <a:tab pos="152400" algn="l"/>
                <a:tab pos="228600" algn="l"/>
                <a:tab pos="241300" algn="l"/>
                <a:tab pos="254000" algn="l"/>
                <a:tab pos="317500" algn="l"/>
                <a:tab pos="330200" algn="l"/>
                <a:tab pos="393700" algn="l"/>
                <a:tab pos="508000" algn="l"/>
                <a:tab pos="533400" algn="l"/>
                <a:tab pos="558800" algn="l"/>
              </a:tabLst>
            </a:pPr>
            <a:r>
              <a:rPr lang="en-US" altLang="zh-CN" sz="1100" dirty="0">
                <a:solidFill>
                  <a:prstClr val="black"/>
                </a:solidFill>
              </a:rPr>
              <a:t>		</a:t>
            </a:r>
            <a:r>
              <a:rPr lang="en-US" altLang="zh-CN" sz="1100" dirty="0">
                <a:solidFill>
                  <a:srgbClr val="000000"/>
                </a:solidFill>
                <a:cs typeface="Times New Roman" pitchFamily="18" charset="0"/>
              </a:rPr>
              <a:t>Start-</a:t>
            </a:r>
            <a:r>
              <a:rPr lang="en-US" altLang="zh-CN" sz="1100" dirty="0" err="1">
                <a:solidFill>
                  <a:srgbClr val="000000"/>
                </a:solidFill>
                <a:cs typeface="Times New Roman" pitchFamily="18" charset="0"/>
              </a:rPr>
              <a:t>uplosses</a:t>
            </a:r>
            <a:endParaRPr lang="en-US" altLang="zh-CN" sz="11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3439577" y="1285272"/>
            <a:ext cx="738653" cy="48114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200"/>
              </a:lnSpc>
              <a:tabLst>
                <a:tab pos="127000" algn="l"/>
                <a:tab pos="152400" algn="l"/>
                <a:tab pos="228600" algn="l"/>
                <a:tab pos="241300" algn="l"/>
                <a:tab pos="254000" algn="l"/>
                <a:tab pos="317500" algn="l"/>
                <a:tab pos="330200" algn="l"/>
                <a:tab pos="393700" algn="l"/>
                <a:tab pos="508000" algn="l"/>
                <a:tab pos="533400" algn="l"/>
                <a:tab pos="558800" algn="l"/>
              </a:tabLst>
            </a:pPr>
            <a:r>
              <a:rPr lang="en-US" altLang="zh-CN" sz="1600" dirty="0">
                <a:solidFill>
                  <a:srgbClr val="000000"/>
                </a:solidFill>
                <a:cs typeface="Times New Roman" pitchFamily="18" charset="0"/>
              </a:rPr>
              <a:t>6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cs typeface="Times New Roman" pitchFamily="18" charset="0"/>
              </a:rPr>
              <a:t>major</a:t>
            </a:r>
          </a:p>
          <a:p>
            <a:pPr algn="ctr">
              <a:lnSpc>
                <a:spcPts val="1600"/>
              </a:lnSpc>
              <a:tabLst>
                <a:tab pos="127000" algn="l"/>
                <a:tab pos="152400" algn="l"/>
                <a:tab pos="228600" algn="l"/>
                <a:tab pos="241300" algn="l"/>
                <a:tab pos="254000" algn="l"/>
                <a:tab pos="317500" algn="l"/>
                <a:tab pos="330200" algn="l"/>
                <a:tab pos="393700" algn="l"/>
                <a:tab pos="508000" algn="l"/>
                <a:tab pos="533400" algn="l"/>
                <a:tab pos="558800" algn="l"/>
              </a:tabLst>
            </a:pPr>
            <a:r>
              <a:rPr lang="en-US" altLang="zh-CN" sz="1600" dirty="0">
                <a:solidFill>
                  <a:srgbClr val="000000"/>
                </a:solidFill>
                <a:cs typeface="Times New Roman" pitchFamily="18" charset="0"/>
              </a:rPr>
              <a:t>losses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3264333" y="1788435"/>
            <a:ext cx="1071017" cy="60295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200"/>
              </a:lnSpc>
              <a:tabLst>
                <a:tab pos="127000" algn="l"/>
                <a:tab pos="152400" algn="l"/>
                <a:tab pos="228600" algn="l"/>
                <a:tab pos="241300" algn="l"/>
                <a:tab pos="254000" algn="l"/>
                <a:tab pos="317500" algn="l"/>
                <a:tab pos="330200" algn="l"/>
                <a:tab pos="393700" algn="l"/>
                <a:tab pos="508000" algn="l"/>
                <a:tab pos="533400" algn="l"/>
                <a:tab pos="558800" algn="l"/>
              </a:tabLst>
            </a:pPr>
            <a:r>
              <a:rPr lang="en-US" altLang="zh-CN" sz="1100" dirty="0">
                <a:solidFill>
                  <a:srgbClr val="000000"/>
                </a:solidFill>
                <a:cs typeface="Times New Roman" pitchFamily="18" charset="0"/>
              </a:rPr>
              <a:t>1</a:t>
            </a:r>
          </a:p>
          <a:p>
            <a:pPr algn="ctr">
              <a:lnSpc>
                <a:spcPts val="1200"/>
              </a:lnSpc>
              <a:tabLst>
                <a:tab pos="127000" algn="l"/>
                <a:tab pos="152400" algn="l"/>
                <a:tab pos="228600" algn="l"/>
                <a:tab pos="241300" algn="l"/>
                <a:tab pos="254000" algn="l"/>
                <a:tab pos="317500" algn="l"/>
                <a:tab pos="330200" algn="l"/>
                <a:tab pos="393700" algn="l"/>
                <a:tab pos="508000" algn="l"/>
                <a:tab pos="533400" algn="l"/>
                <a:tab pos="558800" algn="l"/>
              </a:tabLst>
            </a:pPr>
            <a:r>
              <a:rPr lang="en-US" altLang="zh-CN" sz="1100" dirty="0">
                <a:solidFill>
                  <a:srgbClr val="000000"/>
                </a:solidFill>
                <a:cs typeface="Times New Roman" pitchFamily="18" charset="0"/>
              </a:rPr>
              <a:t>Equipment breakdown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151541" y="5633540"/>
            <a:ext cx="1283299" cy="35394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200"/>
              </a:lnSpc>
              <a:tabLst>
                <a:tab pos="127000" algn="l"/>
                <a:tab pos="152400" algn="l"/>
                <a:tab pos="228600" algn="l"/>
                <a:tab pos="241300" algn="l"/>
                <a:tab pos="254000" algn="l"/>
                <a:tab pos="317500" algn="l"/>
                <a:tab pos="330200" algn="l"/>
                <a:tab pos="393700" algn="l"/>
                <a:tab pos="508000" algn="l"/>
                <a:tab pos="533400" algn="l"/>
                <a:tab pos="558800" algn="l"/>
              </a:tabLst>
            </a:pPr>
            <a:r>
              <a:rPr lang="en-US" altLang="zh-CN" sz="1100" dirty="0">
                <a:solidFill>
                  <a:srgbClr val="000000"/>
                </a:solidFill>
                <a:cs typeface="Times New Roman" pitchFamily="18" charset="0"/>
              </a:rPr>
              <a:t>6 </a:t>
            </a:r>
          </a:p>
          <a:p>
            <a:pPr algn="ctr">
              <a:lnSpc>
                <a:spcPts val="1200"/>
              </a:lnSpc>
              <a:tabLst>
                <a:tab pos="127000" algn="l"/>
                <a:tab pos="152400" algn="l"/>
                <a:tab pos="228600" algn="l"/>
                <a:tab pos="241300" algn="l"/>
                <a:tab pos="254000" algn="l"/>
                <a:tab pos="317500" algn="l"/>
                <a:tab pos="330200" algn="l"/>
                <a:tab pos="393700" algn="l"/>
                <a:tab pos="508000" algn="l"/>
                <a:tab pos="533400" algn="l"/>
                <a:tab pos="558800" algn="l"/>
              </a:tabLst>
            </a:pPr>
            <a:r>
              <a:rPr lang="en-US" altLang="zh-CN" sz="1100" dirty="0">
                <a:solidFill>
                  <a:srgbClr val="000000"/>
                </a:solidFill>
                <a:cs typeface="Times New Roman" pitchFamily="18" charset="0"/>
              </a:rPr>
              <a:t>defects</a:t>
            </a:r>
            <a:r>
              <a:rPr lang="en-US" altLang="zh-CN" sz="11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cs typeface="Times New Roman" pitchFamily="18" charset="0"/>
              </a:rPr>
              <a:t>in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151541" y="4956491"/>
            <a:ext cx="1283299" cy="50783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200"/>
              </a:lnSpc>
              <a:tabLst>
                <a:tab pos="127000" algn="l"/>
                <a:tab pos="152400" algn="l"/>
                <a:tab pos="228600" algn="l"/>
                <a:tab pos="241300" algn="l"/>
                <a:tab pos="254000" algn="l"/>
                <a:tab pos="317500" algn="l"/>
                <a:tab pos="330200" algn="l"/>
                <a:tab pos="393700" algn="l"/>
                <a:tab pos="508000" algn="l"/>
                <a:tab pos="533400" algn="l"/>
                <a:tab pos="558800" algn="l"/>
              </a:tabLst>
            </a:pPr>
            <a:r>
              <a:rPr lang="en-US" altLang="zh-CN" sz="1100" dirty="0">
                <a:solidFill>
                  <a:srgbClr val="000000"/>
                </a:solidFill>
                <a:cs typeface="Times New Roman" pitchFamily="18" charset="0"/>
              </a:rPr>
              <a:t>5 </a:t>
            </a:r>
          </a:p>
          <a:p>
            <a:pPr algn="ctr">
              <a:lnSpc>
                <a:spcPts val="1200"/>
              </a:lnSpc>
              <a:tabLst>
                <a:tab pos="127000" algn="l"/>
                <a:tab pos="152400" algn="l"/>
                <a:tab pos="228600" algn="l"/>
                <a:tab pos="241300" algn="l"/>
                <a:tab pos="254000" algn="l"/>
                <a:tab pos="317500" algn="l"/>
                <a:tab pos="330200" algn="l"/>
                <a:tab pos="393700" algn="l"/>
                <a:tab pos="508000" algn="l"/>
                <a:tab pos="533400" algn="l"/>
                <a:tab pos="558800" algn="l"/>
              </a:tabLst>
            </a:pPr>
            <a:r>
              <a:rPr lang="en-US" altLang="zh-CN" sz="1100" dirty="0">
                <a:solidFill>
                  <a:srgbClr val="000000"/>
                </a:solidFill>
                <a:cs typeface="Times New Roman" pitchFamily="18" charset="0"/>
              </a:rPr>
              <a:t>Reduced</a:t>
            </a:r>
          </a:p>
          <a:p>
            <a:pPr algn="ctr">
              <a:lnSpc>
                <a:spcPts val="1200"/>
              </a:lnSpc>
              <a:tabLst>
                <a:tab pos="127000" algn="l"/>
                <a:tab pos="152400" algn="l"/>
                <a:tab pos="228600" algn="l"/>
                <a:tab pos="241300" algn="l"/>
                <a:tab pos="254000" algn="l"/>
                <a:tab pos="317500" algn="l"/>
                <a:tab pos="330200" algn="l"/>
                <a:tab pos="393700" algn="l"/>
                <a:tab pos="508000" algn="l"/>
                <a:tab pos="533400" algn="l"/>
                <a:tab pos="558800" algn="l"/>
              </a:tabLst>
            </a:pPr>
            <a:r>
              <a:rPr lang="en-US" altLang="zh-CN" sz="1100" dirty="0">
                <a:solidFill>
                  <a:srgbClr val="000000"/>
                </a:solidFill>
                <a:cs typeface="Times New Roman" pitchFamily="18" charset="0"/>
              </a:rPr>
              <a:t>speed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3151541" y="4349511"/>
            <a:ext cx="1193387" cy="57250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200"/>
              </a:lnSpc>
              <a:tabLst>
                <a:tab pos="127000" algn="l"/>
                <a:tab pos="152400" algn="l"/>
                <a:tab pos="228600" algn="l"/>
                <a:tab pos="241300" algn="l"/>
                <a:tab pos="254000" algn="l"/>
                <a:tab pos="317500" algn="l"/>
                <a:tab pos="330200" algn="l"/>
                <a:tab pos="393700" algn="l"/>
                <a:tab pos="508000" algn="l"/>
                <a:tab pos="533400" algn="l"/>
                <a:tab pos="558800" algn="l"/>
              </a:tabLst>
            </a:pPr>
            <a:r>
              <a:rPr lang="en-US" altLang="zh-CN" sz="1100" dirty="0">
                <a:solidFill>
                  <a:prstClr val="black"/>
                </a:solidFill>
              </a:rPr>
              <a:t>		</a:t>
            </a:r>
            <a:r>
              <a:rPr lang="en-US" altLang="zh-CN" sz="1100" dirty="0">
                <a:solidFill>
                  <a:srgbClr val="000000"/>
                </a:solidFill>
                <a:cs typeface="Times New Roman" pitchFamily="18" charset="0"/>
              </a:rPr>
              <a:t>4</a:t>
            </a:r>
          </a:p>
          <a:p>
            <a:pPr algn="ctr">
              <a:lnSpc>
                <a:spcPts val="1200"/>
              </a:lnSpc>
              <a:tabLst>
                <a:tab pos="127000" algn="l"/>
                <a:tab pos="152400" algn="l"/>
                <a:tab pos="228600" algn="l"/>
                <a:tab pos="241300" algn="l"/>
                <a:tab pos="254000" algn="l"/>
                <a:tab pos="317500" algn="l"/>
                <a:tab pos="330200" algn="l"/>
                <a:tab pos="393700" algn="l"/>
                <a:tab pos="508000" algn="l"/>
                <a:tab pos="533400" algn="l"/>
                <a:tab pos="558800" algn="l"/>
              </a:tabLst>
            </a:pPr>
            <a:r>
              <a:rPr lang="en-US" altLang="zh-CN" sz="1100" dirty="0">
                <a:solidFill>
                  <a:prstClr val="black"/>
                </a:solidFill>
              </a:rPr>
              <a:t>	</a:t>
            </a:r>
            <a:r>
              <a:rPr lang="en-US" altLang="zh-CN" sz="1100" dirty="0">
                <a:solidFill>
                  <a:srgbClr val="000000"/>
                </a:solidFill>
                <a:cs typeface="Times New Roman" pitchFamily="18" charset="0"/>
              </a:rPr>
              <a:t>Idling and</a:t>
            </a:r>
          </a:p>
          <a:p>
            <a:pPr algn="ctr">
              <a:lnSpc>
                <a:spcPts val="1000"/>
              </a:lnSpc>
              <a:tabLst>
                <a:tab pos="127000" algn="l"/>
                <a:tab pos="152400" algn="l"/>
                <a:tab pos="228600" algn="l"/>
                <a:tab pos="241300" algn="l"/>
                <a:tab pos="254000" algn="l"/>
                <a:tab pos="317500" algn="l"/>
                <a:tab pos="330200" algn="l"/>
                <a:tab pos="393700" algn="l"/>
                <a:tab pos="508000" algn="l"/>
                <a:tab pos="533400" algn="l"/>
                <a:tab pos="558800" algn="l"/>
              </a:tabLst>
            </a:pPr>
            <a:r>
              <a:rPr lang="en-US" altLang="zh-CN" sz="1100" dirty="0">
                <a:solidFill>
                  <a:prstClr val="black"/>
                </a:solidFill>
              </a:rPr>
              <a:t>	</a:t>
            </a:r>
            <a:r>
              <a:rPr lang="id-ID" altLang="zh-CN" sz="1100" dirty="0">
                <a:solidFill>
                  <a:srgbClr val="000000"/>
                </a:solidFill>
                <a:cs typeface="Times New Roman" pitchFamily="18" charset="0"/>
              </a:rPr>
              <a:t>short stop</a:t>
            </a:r>
            <a:endParaRPr lang="en-US" altLang="zh-CN" sz="11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34" name="TextBox 1">
            <a:extLst>
              <a:ext uri="{FF2B5EF4-FFF2-40B4-BE49-F238E27FC236}">
                <a16:creationId xmlns:a16="http://schemas.microsoft.com/office/drawing/2014/main" id="{B6E92AF9-5128-4438-8B73-EF56CE0D92C3}"/>
              </a:ext>
            </a:extLst>
          </p:cNvPr>
          <p:cNvSpPr txBox="1"/>
          <p:nvPr/>
        </p:nvSpPr>
        <p:spPr>
          <a:xfrm>
            <a:off x="4857586" y="2720016"/>
            <a:ext cx="2361072" cy="67736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927100" algn="l"/>
                <a:tab pos="1028700" algn="l"/>
                <a:tab pos="1282700" algn="l"/>
              </a:tabLst>
            </a:pPr>
            <a:r>
              <a:rPr lang="en-US" altLang="zh-CN" sz="1400" dirty="0">
                <a:solidFill>
                  <a:srgbClr val="000000"/>
                </a:solidFill>
                <a:cs typeface="Times New Roman" pitchFamily="18" charset="0"/>
              </a:rPr>
              <a:t>Availability</a:t>
            </a:r>
          </a:p>
          <a:p>
            <a:pPr>
              <a:lnSpc>
                <a:spcPts val="1200"/>
              </a:lnSpc>
              <a:tabLst>
                <a:tab pos="927100" algn="l"/>
                <a:tab pos="1028700" algn="l"/>
                <a:tab pos="1282700" algn="l"/>
              </a:tabLst>
            </a:pPr>
            <a:r>
              <a:rPr lang="en-US" altLang="zh-CN" sz="1400" dirty="0" err="1">
                <a:solidFill>
                  <a:srgbClr val="000000"/>
                </a:solidFill>
                <a:cs typeface="Times New Roman" pitchFamily="18" charset="0"/>
              </a:rPr>
              <a:t>Kerusakan</a:t>
            </a:r>
            <a:r>
              <a:rPr lang="en-US" altLang="zh-CN" sz="14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cs typeface="Times New Roman" pitchFamily="18" charset="0"/>
              </a:rPr>
              <a:t>mesin</a:t>
            </a:r>
            <a:r>
              <a:rPr lang="en-US" altLang="zh-CN" sz="1400" dirty="0">
                <a:solidFill>
                  <a:srgbClr val="000000"/>
                </a:solidFill>
                <a:cs typeface="Times New Roman" pitchFamily="18" charset="0"/>
              </a:rPr>
              <a:t> yang lama</a:t>
            </a:r>
          </a:p>
          <a:p>
            <a:pPr>
              <a:lnSpc>
                <a:spcPts val="1200"/>
              </a:lnSpc>
              <a:tabLst>
                <a:tab pos="927100" algn="l"/>
                <a:tab pos="1028700" algn="l"/>
                <a:tab pos="1282700" algn="l"/>
              </a:tabLst>
            </a:pPr>
            <a:r>
              <a:rPr lang="en-US" altLang="zh-CN" sz="1400" dirty="0">
                <a:solidFill>
                  <a:srgbClr val="000000"/>
                </a:solidFill>
                <a:cs typeface="Times New Roman" pitchFamily="18" charset="0"/>
              </a:rPr>
              <a:t>Set up yang lama</a:t>
            </a:r>
          </a:p>
          <a:p>
            <a:pPr>
              <a:lnSpc>
                <a:spcPts val="1200"/>
              </a:lnSpc>
              <a:tabLst>
                <a:tab pos="927100" algn="l"/>
                <a:tab pos="1028700" algn="l"/>
                <a:tab pos="1282700" algn="l"/>
              </a:tabLst>
            </a:pPr>
            <a:r>
              <a:rPr lang="en-US" altLang="zh-CN" sz="1400" dirty="0">
                <a:solidFill>
                  <a:srgbClr val="000000"/>
                </a:solidFill>
                <a:cs typeface="Times New Roman" pitchFamily="18" charset="0"/>
              </a:rPr>
              <a:t>Start up yang lama ( </a:t>
            </a:r>
            <a:r>
              <a:rPr lang="en-US" altLang="zh-CN" sz="1400" dirty="0" err="1">
                <a:solidFill>
                  <a:srgbClr val="000000"/>
                </a:solidFill>
                <a:cs typeface="Times New Roman" pitchFamily="18" charset="0"/>
              </a:rPr>
              <a:t>F’nace</a:t>
            </a:r>
            <a:r>
              <a:rPr lang="en-US" altLang="zh-CN" sz="1400" dirty="0">
                <a:solidFill>
                  <a:srgbClr val="000000"/>
                </a:solidFill>
                <a:cs typeface="Times New Roman" pitchFamily="18" charset="0"/>
              </a:rPr>
              <a:t> )</a:t>
            </a: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CC9C59D0-53E9-449A-A53C-B5DC37262D6F}"/>
              </a:ext>
            </a:extLst>
          </p:cNvPr>
          <p:cNvSpPr txBox="1"/>
          <p:nvPr/>
        </p:nvSpPr>
        <p:spPr>
          <a:xfrm>
            <a:off x="4891974" y="4460558"/>
            <a:ext cx="1919926" cy="32470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400" dirty="0" err="1">
                <a:solidFill>
                  <a:srgbClr val="000000"/>
                </a:solidFill>
                <a:cs typeface="Times New Roman" pitchFamily="18" charset="0"/>
              </a:rPr>
              <a:t>Iidle</a:t>
            </a:r>
            <a:endParaRPr lang="en-US" altLang="zh-CN" sz="1400" dirty="0">
              <a:solidFill>
                <a:srgbClr val="000000"/>
              </a:solidFill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r>
              <a:rPr lang="en-US" altLang="zh-CN" sz="1400" dirty="0" err="1">
                <a:solidFill>
                  <a:srgbClr val="000000"/>
                </a:solidFill>
                <a:cs typeface="Times New Roman" pitchFamily="18" charset="0"/>
              </a:rPr>
              <a:t>Penurunan</a:t>
            </a:r>
            <a:r>
              <a:rPr lang="en-US" altLang="zh-CN" sz="1400" dirty="0">
                <a:solidFill>
                  <a:srgbClr val="000000"/>
                </a:solidFill>
                <a:cs typeface="Times New Roman" pitchFamily="18" charset="0"/>
              </a:rPr>
              <a:t> Speed</a:t>
            </a: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F39D1B6E-D3D3-4434-8EB0-EFCB781BD38A}"/>
              </a:ext>
            </a:extLst>
          </p:cNvPr>
          <p:cNvSpPr txBox="1"/>
          <p:nvPr/>
        </p:nvSpPr>
        <p:spPr>
          <a:xfrm>
            <a:off x="4890432" y="5743090"/>
            <a:ext cx="1919926" cy="18973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400" dirty="0" err="1">
                <a:solidFill>
                  <a:srgbClr val="000000"/>
                </a:solidFill>
                <a:cs typeface="Times New Roman" pitchFamily="18" charset="0"/>
              </a:rPr>
              <a:t>Cacat</a:t>
            </a:r>
            <a:r>
              <a:rPr lang="en-US" altLang="zh-CN" sz="14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cs typeface="Times New Roman" pitchFamily="18" charset="0"/>
              </a:rPr>
              <a:t>Produk</a:t>
            </a:r>
            <a:endParaRPr lang="en-US" altLang="zh-CN" sz="14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68F06B-A8A9-4772-9649-B80E94F45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258733-F738-4850-BC48-7D0D3C172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2718494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/>
          <p:cNvSpPr/>
          <p:nvPr/>
        </p:nvSpPr>
        <p:spPr>
          <a:xfrm>
            <a:off x="358736" y="912854"/>
            <a:ext cx="2167127" cy="1065275"/>
          </a:xfrm>
          <a:custGeom>
            <a:avLst/>
            <a:gdLst>
              <a:gd name="connsiteX0" fmla="*/ 0 w 2167127"/>
              <a:gd name="connsiteY0" fmla="*/ 1065275 h 1065275"/>
              <a:gd name="connsiteX1" fmla="*/ 2167128 w 2167127"/>
              <a:gd name="connsiteY1" fmla="*/ 1065275 h 1065275"/>
              <a:gd name="connsiteX2" fmla="*/ 2167128 w 2167127"/>
              <a:gd name="connsiteY2" fmla="*/ 0 h 1065275"/>
              <a:gd name="connsiteX3" fmla="*/ 0 w 2167127"/>
              <a:gd name="connsiteY3" fmla="*/ 0 h 1065275"/>
              <a:gd name="connsiteX4" fmla="*/ 0 w 2167127"/>
              <a:gd name="connsiteY4" fmla="*/ 1065275 h 1065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67127" h="1065275">
                <a:moveTo>
                  <a:pt x="0" y="1065275"/>
                </a:moveTo>
                <a:lnTo>
                  <a:pt x="2167128" y="1065275"/>
                </a:lnTo>
                <a:lnTo>
                  <a:pt x="2167128" y="0"/>
                </a:lnTo>
                <a:lnTo>
                  <a:pt x="0" y="0"/>
                </a:lnTo>
                <a:lnTo>
                  <a:pt x="0" y="1065275"/>
                </a:ln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026228" y="912854"/>
            <a:ext cx="1408176" cy="1065275"/>
          </a:xfrm>
          <a:custGeom>
            <a:avLst/>
            <a:gdLst>
              <a:gd name="connsiteX0" fmla="*/ 0 w 1408176"/>
              <a:gd name="connsiteY0" fmla="*/ 1065275 h 1065275"/>
              <a:gd name="connsiteX1" fmla="*/ 1408176 w 1408176"/>
              <a:gd name="connsiteY1" fmla="*/ 1065275 h 1065275"/>
              <a:gd name="connsiteX2" fmla="*/ 1408176 w 1408176"/>
              <a:gd name="connsiteY2" fmla="*/ 0 h 1065275"/>
              <a:gd name="connsiteX3" fmla="*/ 0 w 1408176"/>
              <a:gd name="connsiteY3" fmla="*/ 0 h 1065275"/>
              <a:gd name="connsiteX4" fmla="*/ 0 w 1408176"/>
              <a:gd name="connsiteY4" fmla="*/ 1065275 h 1065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08176" h="1065275">
                <a:moveTo>
                  <a:pt x="0" y="1065275"/>
                </a:moveTo>
                <a:lnTo>
                  <a:pt x="1408176" y="1065275"/>
                </a:lnTo>
                <a:lnTo>
                  <a:pt x="1408176" y="0"/>
                </a:lnTo>
                <a:lnTo>
                  <a:pt x="0" y="0"/>
                </a:lnTo>
                <a:lnTo>
                  <a:pt x="0" y="1065275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5147330" y="912854"/>
            <a:ext cx="1549908" cy="1065275"/>
          </a:xfrm>
          <a:custGeom>
            <a:avLst/>
            <a:gdLst>
              <a:gd name="connsiteX0" fmla="*/ 0 w 1549908"/>
              <a:gd name="connsiteY0" fmla="*/ 1065275 h 1065275"/>
              <a:gd name="connsiteX1" fmla="*/ 1549908 w 1549908"/>
              <a:gd name="connsiteY1" fmla="*/ 1065275 h 1065275"/>
              <a:gd name="connsiteX2" fmla="*/ 1549908 w 1549908"/>
              <a:gd name="connsiteY2" fmla="*/ 0 h 1065275"/>
              <a:gd name="connsiteX3" fmla="*/ 0 w 1549908"/>
              <a:gd name="connsiteY3" fmla="*/ 0 h 1065275"/>
              <a:gd name="connsiteX4" fmla="*/ 0 w 1549908"/>
              <a:gd name="connsiteY4" fmla="*/ 1065275 h 1065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9908" h="1065275">
                <a:moveTo>
                  <a:pt x="0" y="1065275"/>
                </a:moveTo>
                <a:lnTo>
                  <a:pt x="1549908" y="1065275"/>
                </a:lnTo>
                <a:lnTo>
                  <a:pt x="1549908" y="0"/>
                </a:lnTo>
                <a:lnTo>
                  <a:pt x="0" y="0"/>
                </a:lnTo>
                <a:lnTo>
                  <a:pt x="0" y="1065275"/>
                </a:ln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7392411" y="912854"/>
            <a:ext cx="1403604" cy="1065275"/>
          </a:xfrm>
          <a:custGeom>
            <a:avLst/>
            <a:gdLst>
              <a:gd name="connsiteX0" fmla="*/ 0 w 1403604"/>
              <a:gd name="connsiteY0" fmla="*/ 1065275 h 1065275"/>
              <a:gd name="connsiteX1" fmla="*/ 1403604 w 1403604"/>
              <a:gd name="connsiteY1" fmla="*/ 1065275 h 1065275"/>
              <a:gd name="connsiteX2" fmla="*/ 1403604 w 1403604"/>
              <a:gd name="connsiteY2" fmla="*/ 0 h 1065275"/>
              <a:gd name="connsiteX3" fmla="*/ 0 w 1403604"/>
              <a:gd name="connsiteY3" fmla="*/ 0 h 1065275"/>
              <a:gd name="connsiteX4" fmla="*/ 0 w 1403604"/>
              <a:gd name="connsiteY4" fmla="*/ 1065275 h 1065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03604" h="1065275">
                <a:moveTo>
                  <a:pt x="0" y="1065275"/>
                </a:moveTo>
                <a:lnTo>
                  <a:pt x="1403604" y="1065275"/>
                </a:lnTo>
                <a:lnTo>
                  <a:pt x="1403604" y="0"/>
                </a:lnTo>
                <a:lnTo>
                  <a:pt x="0" y="0"/>
                </a:lnTo>
                <a:lnTo>
                  <a:pt x="0" y="1065275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343190" y="2249822"/>
            <a:ext cx="6752274" cy="608075"/>
          </a:xfrm>
          <a:custGeom>
            <a:avLst/>
            <a:gdLst>
              <a:gd name="connsiteX0" fmla="*/ 0 w 6327647"/>
              <a:gd name="connsiteY0" fmla="*/ 608075 h 608075"/>
              <a:gd name="connsiteX1" fmla="*/ 6327648 w 6327647"/>
              <a:gd name="connsiteY1" fmla="*/ 608075 h 608075"/>
              <a:gd name="connsiteX2" fmla="*/ 6327648 w 6327647"/>
              <a:gd name="connsiteY2" fmla="*/ 0 h 608075"/>
              <a:gd name="connsiteX3" fmla="*/ 0 w 6327647"/>
              <a:gd name="connsiteY3" fmla="*/ 0 h 608075"/>
              <a:gd name="connsiteX4" fmla="*/ 0 w 6327647"/>
              <a:gd name="connsiteY4" fmla="*/ 608075 h 608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7647" h="608075">
                <a:moveTo>
                  <a:pt x="0" y="608075"/>
                </a:moveTo>
                <a:lnTo>
                  <a:pt x="6327648" y="608075"/>
                </a:lnTo>
                <a:lnTo>
                  <a:pt x="6327648" y="0"/>
                </a:lnTo>
                <a:lnTo>
                  <a:pt x="0" y="0"/>
                </a:lnTo>
                <a:lnTo>
                  <a:pt x="0" y="608075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358430" y="2989954"/>
            <a:ext cx="6737034" cy="612647"/>
          </a:xfrm>
          <a:custGeom>
            <a:avLst/>
            <a:gdLst>
              <a:gd name="connsiteX0" fmla="*/ 0 w 6327647"/>
              <a:gd name="connsiteY0" fmla="*/ 612647 h 612647"/>
              <a:gd name="connsiteX1" fmla="*/ 6327648 w 6327647"/>
              <a:gd name="connsiteY1" fmla="*/ 612647 h 612647"/>
              <a:gd name="connsiteX2" fmla="*/ 6327648 w 6327647"/>
              <a:gd name="connsiteY2" fmla="*/ 0 h 612647"/>
              <a:gd name="connsiteX3" fmla="*/ 0 w 6327647"/>
              <a:gd name="connsiteY3" fmla="*/ 0 h 612647"/>
              <a:gd name="connsiteX4" fmla="*/ 0 w 6327647"/>
              <a:gd name="connsiteY4" fmla="*/ 612647 h 612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7647" h="612647">
                <a:moveTo>
                  <a:pt x="0" y="612647"/>
                </a:moveTo>
                <a:lnTo>
                  <a:pt x="6327648" y="612647"/>
                </a:lnTo>
                <a:lnTo>
                  <a:pt x="6327648" y="0"/>
                </a:lnTo>
                <a:lnTo>
                  <a:pt x="0" y="0"/>
                </a:lnTo>
                <a:lnTo>
                  <a:pt x="0" y="612647"/>
                </a:ln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358430" y="3735721"/>
            <a:ext cx="6737034" cy="612648"/>
          </a:xfrm>
          <a:custGeom>
            <a:avLst/>
            <a:gdLst>
              <a:gd name="connsiteX0" fmla="*/ 0 w 6327647"/>
              <a:gd name="connsiteY0" fmla="*/ 612648 h 612648"/>
              <a:gd name="connsiteX1" fmla="*/ 6327648 w 6327647"/>
              <a:gd name="connsiteY1" fmla="*/ 612648 h 612648"/>
              <a:gd name="connsiteX2" fmla="*/ 6327648 w 6327647"/>
              <a:gd name="connsiteY2" fmla="*/ 0 h 612648"/>
              <a:gd name="connsiteX3" fmla="*/ 0 w 6327647"/>
              <a:gd name="connsiteY3" fmla="*/ 0 h 612648"/>
              <a:gd name="connsiteX4" fmla="*/ 0 w 6327647"/>
              <a:gd name="connsiteY4" fmla="*/ 612648 h 612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7647" h="612648">
                <a:moveTo>
                  <a:pt x="0" y="612648"/>
                </a:moveTo>
                <a:lnTo>
                  <a:pt x="6327648" y="612648"/>
                </a:lnTo>
                <a:lnTo>
                  <a:pt x="6327648" y="0"/>
                </a:lnTo>
                <a:lnTo>
                  <a:pt x="0" y="0"/>
                </a:lnTo>
                <a:lnTo>
                  <a:pt x="0" y="612648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2772" y="866908"/>
            <a:ext cx="1176732" cy="11618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2900"/>
              </a:lnSpc>
              <a:tabLst>
                <a:tab pos="495300" algn="l"/>
              </a:tabLst>
            </a:pPr>
            <a:r>
              <a:rPr lang="en-US" altLang="zh-CN" sz="2000" dirty="0">
                <a:solidFill>
                  <a:prstClr val="black"/>
                </a:solidFill>
                <a:cs typeface="Times New Roman" pitchFamily="18" charset="0"/>
              </a:rPr>
              <a:t>Overall</a:t>
            </a:r>
          </a:p>
          <a:p>
            <a:pPr algn="ctr">
              <a:lnSpc>
                <a:spcPts val="2900"/>
              </a:lnSpc>
              <a:tabLst>
                <a:tab pos="495300" algn="l"/>
              </a:tabLst>
            </a:pPr>
            <a:r>
              <a:rPr lang="en-US" altLang="zh-CN" sz="2000" dirty="0">
                <a:solidFill>
                  <a:prstClr val="black"/>
                </a:solidFill>
                <a:cs typeface="Times New Roman" pitchFamily="18" charset="0"/>
              </a:rPr>
              <a:t>Equipment</a:t>
            </a:r>
          </a:p>
          <a:p>
            <a:pPr algn="ctr">
              <a:lnSpc>
                <a:spcPts val="2900"/>
              </a:lnSpc>
              <a:tabLst>
                <a:tab pos="495300" algn="l"/>
              </a:tabLst>
            </a:pPr>
            <a:r>
              <a:rPr lang="en-US" altLang="zh-CN" sz="2000" dirty="0" err="1">
                <a:solidFill>
                  <a:prstClr val="black"/>
                </a:solidFill>
                <a:cs typeface="Times New Roman" pitchFamily="18" charset="0"/>
              </a:rPr>
              <a:t>Effectivens</a:t>
            </a:r>
            <a:endParaRPr lang="en-US" altLang="zh-CN" sz="2000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5242608" y="1324834"/>
            <a:ext cx="137851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0" b="1" dirty="0">
                <a:solidFill>
                  <a:srgbClr val="000000"/>
                </a:solidFill>
                <a:cs typeface="Times New Roman" pitchFamily="18" charset="0"/>
              </a:rPr>
              <a:t>Performance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648718" y="1296636"/>
            <a:ext cx="775853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0" b="1" dirty="0">
                <a:solidFill>
                  <a:srgbClr val="000000"/>
                </a:solidFill>
                <a:cs typeface="Times New Roman" pitchFamily="18" charset="0"/>
              </a:rPr>
              <a:t>Quality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135770" y="1268883"/>
            <a:ext cx="1180964" cy="3639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0" b="1" dirty="0" err="1">
                <a:solidFill>
                  <a:srgbClr val="FFFFFF"/>
                </a:solidFill>
                <a:cs typeface="Times New Roman" pitchFamily="18" charset="0"/>
              </a:rPr>
              <a:t>Avalaibility</a:t>
            </a:r>
            <a:endParaRPr lang="en-US" altLang="zh-CN" sz="2000" b="1" dirty="0">
              <a:solidFill>
                <a:srgbClr val="FFFFFF"/>
              </a:solidFill>
              <a:cs typeface="Times New Roman" pitchFamily="18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4706410" y="1266930"/>
            <a:ext cx="12824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0" b="1" dirty="0">
                <a:solidFill>
                  <a:srgbClr val="000000"/>
                </a:solidFill>
                <a:cs typeface="Times New Roman" pitchFamily="18" charset="0"/>
              </a:rPr>
              <a:t>*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967224" y="1266930"/>
            <a:ext cx="12824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000" b="1" dirty="0">
                <a:solidFill>
                  <a:srgbClr val="000000"/>
                </a:solidFill>
                <a:cs typeface="Times New Roman" pitchFamily="18" charset="0"/>
              </a:rPr>
              <a:t>*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43190" y="2398514"/>
            <a:ext cx="6752274" cy="287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  <a:tabLst>
                <a:tab pos="4851400" algn="l"/>
                <a:tab pos="7823200" algn="l"/>
              </a:tabLst>
            </a:pPr>
            <a:r>
              <a:rPr lang="en-US" altLang="zh-CN" dirty="0">
                <a:solidFill>
                  <a:schemeClr val="bg1"/>
                </a:solidFill>
                <a:cs typeface="Times New Roman" pitchFamily="18" charset="0"/>
              </a:rPr>
              <a:t>Availability   Rate : Operating time / planned production time x 100%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732375" y="1255695"/>
            <a:ext cx="185948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0" b="1" dirty="0">
                <a:solidFill>
                  <a:prstClr val="black"/>
                </a:solidFill>
                <a:cs typeface="Times New Roman" pitchFamily="18" charset="0"/>
              </a:rPr>
              <a:t>=</a:t>
            </a:r>
            <a:r>
              <a:rPr lang="en-US" altLang="zh-CN" sz="20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endParaRPr lang="en-US" altLang="zh-CN" sz="20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graphicFrame>
        <p:nvGraphicFramePr>
          <p:cNvPr id="25" name="表格 4"/>
          <p:cNvGraphicFramePr>
            <a:graphicFrameLocks noGrp="1"/>
          </p:cNvGraphicFramePr>
          <p:nvPr/>
        </p:nvGraphicFramePr>
        <p:xfrm>
          <a:off x="358399" y="4457857"/>
          <a:ext cx="4713731" cy="1976946"/>
        </p:xfrm>
        <a:graphic>
          <a:graphicData uri="http://schemas.openxmlformats.org/drawingml/2006/table">
            <a:tbl>
              <a:tblPr/>
              <a:tblGrid>
                <a:gridCol w="250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8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OEE Factor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1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10000"/>
                      </a:solidFill>
                      <a:prstDash val="solid"/>
                    </a:lnT>
                    <a:lnB w="1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  World Class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10000"/>
                      </a:solidFill>
                      <a:prstDash val="solid"/>
                    </a:lnR>
                    <a:lnT w="1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8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Availability</a:t>
                      </a:r>
                      <a:endParaRPr lang="zh-CN" altLang="en-US" sz="158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90.0%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8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Performance</a:t>
                      </a:r>
                      <a:endParaRPr lang="zh-CN" altLang="en-US" sz="158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95.0%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8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Quality</a:t>
                      </a:r>
                      <a:endParaRPr lang="zh-CN" altLang="en-US" sz="158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99.9%</a:t>
                      </a: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endParaRPr lang="zh-CN" altLang="en-US" sz="1188" b="1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58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Overall OEE</a:t>
                      </a:r>
                      <a:endParaRPr lang="zh-CN" altLang="en-US" sz="158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1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85.0%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343190" y="232848"/>
            <a:ext cx="2887009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495300" algn="l"/>
              </a:tabLst>
            </a:pPr>
            <a:r>
              <a:rPr lang="en-US" altLang="zh-CN" sz="3204" dirty="0" err="1">
                <a:solidFill>
                  <a:prstClr val="black"/>
                </a:solidFill>
                <a:cs typeface="Times New Roman" pitchFamily="18" charset="0"/>
              </a:rPr>
              <a:t>Perhitungan</a:t>
            </a:r>
            <a:r>
              <a:rPr lang="en-US" altLang="zh-CN" sz="3204" dirty="0">
                <a:solidFill>
                  <a:prstClr val="black"/>
                </a:solidFill>
                <a:cs typeface="Times New Roman" pitchFamily="18" charset="0"/>
              </a:rPr>
              <a:t> OEE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855787" y="4378665"/>
            <a:ext cx="2940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cs typeface="Times New Roman" pitchFamily="18" charset="0"/>
              </a:rPr>
              <a:t>World</a:t>
            </a:r>
            <a:r>
              <a:rPr lang="en-US" altLang="zh-CN" sz="32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cs typeface="Times New Roman" pitchFamily="18" charset="0"/>
              </a:rPr>
              <a:t>Class</a:t>
            </a:r>
            <a:r>
              <a:rPr lang="en-US" altLang="zh-CN" sz="32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cs typeface="Times New Roman" pitchFamily="18" charset="0"/>
              </a:rPr>
              <a:t>OEE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69755" y="2884021"/>
            <a:ext cx="67370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Performance rate : </a:t>
            </a:r>
            <a:r>
              <a:rPr lang="id-ID" altLang="zh-CN" dirty="0">
                <a:solidFill>
                  <a:prstClr val="black"/>
                </a:solidFill>
              </a:rPr>
              <a:t>Net operating time </a:t>
            </a:r>
            <a:r>
              <a:rPr lang="en-US" altLang="zh-CN" dirty="0">
                <a:solidFill>
                  <a:prstClr val="black"/>
                </a:solidFill>
              </a:rPr>
              <a:t>/ Operating time</a:t>
            </a:r>
            <a:r>
              <a:rPr lang="id-ID" altLang="zh-CN" dirty="0">
                <a:solidFill>
                  <a:prstClr val="black"/>
                </a:solidFill>
              </a:rPr>
              <a:t> x 100%</a:t>
            </a:r>
          </a:p>
          <a:p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69755" y="3662128"/>
            <a:ext cx="67257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Quality rate : Good Pieces / Total Pieces </a:t>
            </a:r>
            <a:r>
              <a:rPr lang="id-ID" altLang="zh-CN" dirty="0">
                <a:solidFill>
                  <a:prstClr val="black"/>
                </a:solidFill>
              </a:rPr>
              <a:t>x 100% </a:t>
            </a:r>
            <a:endParaRPr lang="zh-CN" altLang="en-US" dirty="0">
              <a:solidFill>
                <a:prstClr val="black"/>
              </a:solidFill>
            </a:endParaRPr>
          </a:p>
          <a:p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10242" name="Picture 2" descr="Image result for perhitungan OE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8" r="17557"/>
          <a:stretch/>
        </p:blipFill>
        <p:spPr bwMode="auto">
          <a:xfrm>
            <a:off x="6121089" y="5022808"/>
            <a:ext cx="2264230" cy="14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A9ED57-7F91-420F-8D17-5BE05EF2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29A1D-218B-4FCB-B29E-393EA3561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1816394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363BD-49B2-4004-95CC-56B648753474}"/>
              </a:ext>
            </a:extLst>
          </p:cNvPr>
          <p:cNvGrpSpPr/>
          <p:nvPr/>
        </p:nvGrpSpPr>
        <p:grpSpPr>
          <a:xfrm>
            <a:off x="453757" y="2962630"/>
            <a:ext cx="1549908" cy="1065275"/>
            <a:chOff x="5147330" y="912854"/>
            <a:chExt cx="1549908" cy="1065275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2" name="Freeform 3"/>
            <p:cNvSpPr/>
            <p:nvPr/>
          </p:nvSpPr>
          <p:spPr>
            <a:xfrm>
              <a:off x="5147330" y="912854"/>
              <a:ext cx="1549908" cy="1065275"/>
            </a:xfrm>
            <a:custGeom>
              <a:avLst/>
              <a:gdLst>
                <a:gd name="connsiteX0" fmla="*/ 0 w 1549908"/>
                <a:gd name="connsiteY0" fmla="*/ 1065275 h 1065275"/>
                <a:gd name="connsiteX1" fmla="*/ 1549908 w 1549908"/>
                <a:gd name="connsiteY1" fmla="*/ 1065275 h 1065275"/>
                <a:gd name="connsiteX2" fmla="*/ 1549908 w 1549908"/>
                <a:gd name="connsiteY2" fmla="*/ 0 h 1065275"/>
                <a:gd name="connsiteX3" fmla="*/ 0 w 1549908"/>
                <a:gd name="connsiteY3" fmla="*/ 0 h 1065275"/>
                <a:gd name="connsiteX4" fmla="*/ 0 w 1549908"/>
                <a:gd name="connsiteY4" fmla="*/ 1065275 h 106527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549908" h="1065275">
                  <a:moveTo>
                    <a:pt x="0" y="1065275"/>
                  </a:moveTo>
                  <a:lnTo>
                    <a:pt x="1549908" y="1065275"/>
                  </a:lnTo>
                  <a:lnTo>
                    <a:pt x="1549908" y="0"/>
                  </a:lnTo>
                  <a:lnTo>
                    <a:pt x="0" y="0"/>
                  </a:lnTo>
                  <a:lnTo>
                    <a:pt x="0" y="1065275"/>
                  </a:ln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8" name="TextBox 1"/>
            <p:cNvSpPr txBox="1"/>
            <p:nvPr/>
          </p:nvSpPr>
          <p:spPr>
            <a:xfrm>
              <a:off x="5242608" y="1324834"/>
              <a:ext cx="1378519" cy="276999"/>
            </a:xfrm>
            <a:prstGeom prst="rect">
              <a:avLst/>
            </a:prstGeom>
            <a:grp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sz="2000" b="1" dirty="0">
                  <a:solidFill>
                    <a:srgbClr val="000000"/>
                  </a:solidFill>
                  <a:cs typeface="Times New Roman" pitchFamily="18" charset="0"/>
                </a:rPr>
                <a:t>Performance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0DBA040-C537-485F-A5FB-5563AD1DE821}"/>
              </a:ext>
            </a:extLst>
          </p:cNvPr>
          <p:cNvGrpSpPr/>
          <p:nvPr/>
        </p:nvGrpSpPr>
        <p:grpSpPr>
          <a:xfrm>
            <a:off x="537915" y="4788818"/>
            <a:ext cx="1403604" cy="1065275"/>
            <a:chOff x="7392411" y="912854"/>
            <a:chExt cx="1403604" cy="1065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3" name="Freeform 3"/>
            <p:cNvSpPr/>
            <p:nvPr/>
          </p:nvSpPr>
          <p:spPr>
            <a:xfrm>
              <a:off x="7392411" y="912854"/>
              <a:ext cx="1403604" cy="1065275"/>
            </a:xfrm>
            <a:custGeom>
              <a:avLst/>
              <a:gdLst>
                <a:gd name="connsiteX0" fmla="*/ 0 w 1403604"/>
                <a:gd name="connsiteY0" fmla="*/ 1065275 h 1065275"/>
                <a:gd name="connsiteX1" fmla="*/ 1403604 w 1403604"/>
                <a:gd name="connsiteY1" fmla="*/ 1065275 h 1065275"/>
                <a:gd name="connsiteX2" fmla="*/ 1403604 w 1403604"/>
                <a:gd name="connsiteY2" fmla="*/ 0 h 1065275"/>
                <a:gd name="connsiteX3" fmla="*/ 0 w 1403604"/>
                <a:gd name="connsiteY3" fmla="*/ 0 h 1065275"/>
                <a:gd name="connsiteX4" fmla="*/ 0 w 1403604"/>
                <a:gd name="connsiteY4" fmla="*/ 1065275 h 106527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403604" h="1065275">
                  <a:moveTo>
                    <a:pt x="0" y="1065275"/>
                  </a:moveTo>
                  <a:lnTo>
                    <a:pt x="1403604" y="1065275"/>
                  </a:lnTo>
                  <a:lnTo>
                    <a:pt x="1403604" y="0"/>
                  </a:lnTo>
                  <a:lnTo>
                    <a:pt x="0" y="0"/>
                  </a:lnTo>
                  <a:lnTo>
                    <a:pt x="0" y="1065275"/>
                  </a:ln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9" name="TextBox 1"/>
            <p:cNvSpPr txBox="1"/>
            <p:nvPr/>
          </p:nvSpPr>
          <p:spPr>
            <a:xfrm>
              <a:off x="7648718" y="1296636"/>
              <a:ext cx="775853" cy="328295"/>
            </a:xfrm>
            <a:prstGeom prst="rect">
              <a:avLst/>
            </a:prstGeom>
            <a:grp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zh-CN" sz="2000" b="1" dirty="0">
                  <a:solidFill>
                    <a:srgbClr val="000000"/>
                  </a:solidFill>
                  <a:cs typeface="Times New Roman" pitchFamily="18" charset="0"/>
                </a:rPr>
                <a:t>Quality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DD413F9-C891-4261-9146-C864EA2E1C81}"/>
              </a:ext>
            </a:extLst>
          </p:cNvPr>
          <p:cNvGrpSpPr/>
          <p:nvPr/>
        </p:nvGrpSpPr>
        <p:grpSpPr>
          <a:xfrm>
            <a:off x="504650" y="1324834"/>
            <a:ext cx="1408176" cy="1065275"/>
            <a:chOff x="3002191" y="928145"/>
            <a:chExt cx="1408176" cy="1065275"/>
          </a:xfrm>
        </p:grpSpPr>
        <p:sp>
          <p:nvSpPr>
            <p:cNvPr id="11" name="Freeform 10"/>
            <p:cNvSpPr/>
            <p:nvPr/>
          </p:nvSpPr>
          <p:spPr>
            <a:xfrm>
              <a:off x="3002191" y="928145"/>
              <a:ext cx="1408176" cy="1065275"/>
            </a:xfrm>
            <a:custGeom>
              <a:avLst/>
              <a:gdLst>
                <a:gd name="connsiteX0" fmla="*/ 0 w 1408176"/>
                <a:gd name="connsiteY0" fmla="*/ 1065275 h 1065275"/>
                <a:gd name="connsiteX1" fmla="*/ 1408176 w 1408176"/>
                <a:gd name="connsiteY1" fmla="*/ 1065275 h 1065275"/>
                <a:gd name="connsiteX2" fmla="*/ 1408176 w 1408176"/>
                <a:gd name="connsiteY2" fmla="*/ 0 h 1065275"/>
                <a:gd name="connsiteX3" fmla="*/ 0 w 1408176"/>
                <a:gd name="connsiteY3" fmla="*/ 0 h 1065275"/>
                <a:gd name="connsiteX4" fmla="*/ 0 w 1408176"/>
                <a:gd name="connsiteY4" fmla="*/ 1065275 h 106527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408176" h="1065275">
                  <a:moveTo>
                    <a:pt x="0" y="1065275"/>
                  </a:moveTo>
                  <a:lnTo>
                    <a:pt x="1408176" y="1065275"/>
                  </a:lnTo>
                  <a:lnTo>
                    <a:pt x="1408176" y="0"/>
                  </a:lnTo>
                  <a:lnTo>
                    <a:pt x="0" y="0"/>
                  </a:lnTo>
                  <a:lnTo>
                    <a:pt x="0" y="1065275"/>
                  </a:lnTo>
                </a:path>
              </a:pathLst>
            </a:custGeom>
            <a:solidFill>
              <a:srgbClr val="FF000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20" name="TextBox 1"/>
            <p:cNvSpPr txBox="1"/>
            <p:nvPr/>
          </p:nvSpPr>
          <p:spPr>
            <a:xfrm>
              <a:off x="3135770" y="1268883"/>
              <a:ext cx="1180964" cy="363946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altLang="zh-CN" sz="2000" b="1" dirty="0" err="1">
                  <a:solidFill>
                    <a:srgbClr val="FFFFFF"/>
                  </a:solidFill>
                  <a:cs typeface="Times New Roman" pitchFamily="18" charset="0"/>
                </a:rPr>
                <a:t>Avalaibility</a:t>
              </a:r>
              <a:endParaRPr lang="en-US" altLang="zh-CN" sz="2000" b="1" dirty="0">
                <a:solidFill>
                  <a:srgbClr val="FFFFFF"/>
                </a:solidFill>
                <a:cs typeface="Times New Roman" pitchFamily="18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43190" y="655931"/>
            <a:ext cx="5661999" cy="4335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495300" algn="l"/>
              </a:tabLst>
            </a:pPr>
            <a:r>
              <a:rPr lang="en-US" altLang="zh-CN" sz="3204" dirty="0">
                <a:solidFill>
                  <a:prstClr val="black"/>
                </a:solidFill>
                <a:cs typeface="Times New Roman" pitchFamily="18" charset="0"/>
              </a:rPr>
              <a:t>Strategic Achieve OEE World 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6C6FC-2A5A-4205-93B3-9806D4150B46}"/>
              </a:ext>
            </a:extLst>
          </p:cNvPr>
          <p:cNvSpPr txBox="1"/>
          <p:nvPr/>
        </p:nvSpPr>
        <p:spPr>
          <a:xfrm>
            <a:off x="2044351" y="2932651"/>
            <a:ext cx="4820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Program Preventive Maintenance</a:t>
            </a:r>
          </a:p>
          <a:p>
            <a:pPr marL="342900" indent="-342900">
              <a:buAutoNum type="arabicPeriod"/>
            </a:pPr>
            <a:r>
              <a:rPr lang="en-US" sz="2400" dirty="0"/>
              <a:t>Predictive Maintenance</a:t>
            </a:r>
          </a:p>
          <a:p>
            <a:pPr marL="342900" indent="-342900">
              <a:buAutoNum type="arabicPeriod"/>
            </a:pPr>
            <a:r>
              <a:rPr lang="en-US" sz="2400" dirty="0" err="1"/>
              <a:t>Penyediaan</a:t>
            </a:r>
            <a:r>
              <a:rPr lang="en-US" sz="2400" dirty="0"/>
              <a:t> </a:t>
            </a:r>
            <a:r>
              <a:rPr lang="en-US" sz="2400" dirty="0" err="1"/>
              <a:t>Sparepart</a:t>
            </a:r>
            <a:r>
              <a:rPr lang="en-US" sz="2400" dirty="0"/>
              <a:t> yang critical</a:t>
            </a:r>
          </a:p>
        </p:txBody>
      </p:sp>
      <p:pic>
        <p:nvPicPr>
          <p:cNvPr id="1026" name="Picture 2" descr="http://shiftindonesia.com/wp-content/uploads/2015/09/Mesin-pabrik.jpg">
            <a:extLst>
              <a:ext uri="{FF2B5EF4-FFF2-40B4-BE49-F238E27FC236}">
                <a16:creationId xmlns:a16="http://schemas.microsoft.com/office/drawing/2014/main" id="{1A2CED11-60BF-4836-B60E-B9E49C482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17" y="4027905"/>
            <a:ext cx="2512870" cy="273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0594EDE-8897-45BA-A3B2-5F7DD701A64A}"/>
              </a:ext>
            </a:extLst>
          </p:cNvPr>
          <p:cNvSpPr txBox="1"/>
          <p:nvPr/>
        </p:nvSpPr>
        <p:spPr>
          <a:xfrm>
            <a:off x="1978165" y="1524379"/>
            <a:ext cx="4543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err="1"/>
              <a:t>Perencanaan</a:t>
            </a:r>
            <a:r>
              <a:rPr lang="en-US" sz="2400" dirty="0"/>
              <a:t> </a:t>
            </a:r>
            <a:r>
              <a:rPr lang="en-US" sz="2400" dirty="0" err="1"/>
              <a:t>Produksi</a:t>
            </a:r>
            <a:r>
              <a:rPr lang="en-US" sz="2400" dirty="0"/>
              <a:t> yang </a:t>
            </a:r>
            <a:r>
              <a:rPr lang="en-US" sz="2400" dirty="0" err="1"/>
              <a:t>Baik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A3CCFF-4939-46C7-9719-D5B54B791581}"/>
              </a:ext>
            </a:extLst>
          </p:cNvPr>
          <p:cNvSpPr txBox="1"/>
          <p:nvPr/>
        </p:nvSpPr>
        <p:spPr>
          <a:xfrm>
            <a:off x="1978165" y="4711681"/>
            <a:ext cx="4608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err="1"/>
              <a:t>Penerapan</a:t>
            </a:r>
            <a:r>
              <a:rPr lang="en-US" sz="2400" dirty="0"/>
              <a:t> FMEA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mengidentifikasi</a:t>
            </a:r>
            <a:r>
              <a:rPr lang="en-US" sz="2400" dirty="0"/>
              <a:t> </a:t>
            </a:r>
            <a:r>
              <a:rPr lang="en-US" sz="2400" dirty="0" err="1"/>
              <a:t>Potensi</a:t>
            </a:r>
            <a:r>
              <a:rPr lang="en-US" sz="2400" dirty="0"/>
              <a:t> </a:t>
            </a:r>
            <a:r>
              <a:rPr lang="en-US" sz="2400" dirty="0" err="1"/>
              <a:t>kegagalan</a:t>
            </a:r>
            <a:endParaRPr lang="en-US" sz="2400" dirty="0"/>
          </a:p>
          <a:p>
            <a:r>
              <a:rPr lang="en-US" sz="2400" dirty="0"/>
              <a:t>proses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FE731-9755-4B84-9A87-C1C294854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F526B1-A451-4B9A-8F48-1EEF21633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1588346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/>
          <p:cNvSpPr txBox="1"/>
          <p:nvPr/>
        </p:nvSpPr>
        <p:spPr>
          <a:xfrm>
            <a:off x="1204685" y="440719"/>
            <a:ext cx="4120295" cy="4335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457200" algn="l"/>
              </a:tabLst>
            </a:pPr>
            <a:r>
              <a:rPr lang="en-US" altLang="zh-CN" sz="3204" dirty="0">
                <a:solidFill>
                  <a:prstClr val="black"/>
                </a:solidFill>
                <a:cs typeface="Times New Roman" pitchFamily="18" charset="0"/>
              </a:rPr>
              <a:t>Contoh </a:t>
            </a:r>
            <a:r>
              <a:rPr lang="en-US" altLang="zh-CN" sz="3204" dirty="0" err="1">
                <a:solidFill>
                  <a:prstClr val="black"/>
                </a:solidFill>
                <a:cs typeface="Times New Roman" pitchFamily="18" charset="0"/>
              </a:rPr>
              <a:t>perhitungan</a:t>
            </a:r>
            <a:r>
              <a:rPr lang="en-US" altLang="zh-CN" sz="3204" dirty="0">
                <a:solidFill>
                  <a:prstClr val="black"/>
                </a:solidFill>
                <a:cs typeface="Times New Roman" pitchFamily="18" charset="0"/>
              </a:rPr>
              <a:t> OEE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21228" y="1028785"/>
            <a:ext cx="76327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b="1" dirty="0" err="1">
                <a:solidFill>
                  <a:srgbClr val="000000"/>
                </a:solidFill>
              </a:rPr>
              <a:t>Contoh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dirty="0" err="1">
                <a:solidFill>
                  <a:srgbClr val="000000"/>
                </a:solidFill>
              </a:rPr>
              <a:t>Perhitungan</a:t>
            </a:r>
            <a:r>
              <a:rPr lang="en-US" sz="1400" b="1" dirty="0">
                <a:solidFill>
                  <a:srgbClr val="000000"/>
                </a:solidFill>
              </a:rPr>
              <a:t> Availability (</a:t>
            </a:r>
            <a:r>
              <a:rPr lang="en-US" sz="1400" b="1" dirty="0" err="1">
                <a:solidFill>
                  <a:srgbClr val="000000"/>
                </a:solidFill>
              </a:rPr>
              <a:t>Kesediaan</a:t>
            </a:r>
            <a:r>
              <a:rPr lang="en-US" sz="1400" b="1" dirty="0">
                <a:solidFill>
                  <a:srgbClr val="000000"/>
                </a:solidFill>
              </a:rPr>
              <a:t>)</a:t>
            </a:r>
            <a:endParaRPr lang="en-US" sz="1400" dirty="0">
              <a:solidFill>
                <a:srgbClr val="000000"/>
              </a:solidFill>
            </a:endParaRPr>
          </a:p>
          <a:p>
            <a:pPr fontAlgn="base"/>
            <a:r>
              <a:rPr lang="id-ID" sz="1400" dirty="0">
                <a:solidFill>
                  <a:srgbClr val="000000"/>
                </a:solidFill>
              </a:rPr>
              <a:t>Rencana </a:t>
            </a:r>
            <a:r>
              <a:rPr lang="en-US" sz="1400" dirty="0" err="1">
                <a:solidFill>
                  <a:srgbClr val="000000"/>
                </a:solidFill>
              </a:rPr>
              <a:t>produksi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adalah</a:t>
            </a:r>
            <a:r>
              <a:rPr lang="en-US" sz="1400" dirty="0">
                <a:solidFill>
                  <a:srgbClr val="000000"/>
                </a:solidFill>
              </a:rPr>
              <a:t> 8 Jam </a:t>
            </a:r>
            <a:r>
              <a:rPr lang="en-US" sz="1400" dirty="0" err="1">
                <a:solidFill>
                  <a:srgbClr val="000000"/>
                </a:solidFill>
              </a:rPr>
              <a:t>maka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waktu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kerja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dalam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menit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adalah</a:t>
            </a:r>
            <a:r>
              <a:rPr lang="en-US" sz="1400" dirty="0">
                <a:solidFill>
                  <a:srgbClr val="000000"/>
                </a:solidFill>
              </a:rPr>
              <a:t> 8×60 = 480 </a:t>
            </a:r>
            <a:r>
              <a:rPr lang="en-US" sz="1400" dirty="0" err="1">
                <a:solidFill>
                  <a:srgbClr val="000000"/>
                </a:solidFill>
              </a:rPr>
              <a:t>menit</a:t>
            </a:r>
            <a:r>
              <a:rPr lang="en-US" sz="1400" dirty="0">
                <a:solidFill>
                  <a:srgbClr val="000000"/>
                </a:solidFill>
              </a:rPr>
              <a:t>. Jika </a:t>
            </a:r>
            <a:r>
              <a:rPr lang="en-US" sz="1400" dirty="0" err="1">
                <a:solidFill>
                  <a:srgbClr val="000000"/>
                </a:solidFill>
              </a:rPr>
              <a:t>Mesin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terjadi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kerusakan</a:t>
            </a:r>
            <a:r>
              <a:rPr lang="en-US" sz="1400" dirty="0">
                <a:solidFill>
                  <a:srgbClr val="000000"/>
                </a:solidFill>
              </a:rPr>
              <a:t> (breakdown) </a:t>
            </a:r>
            <a:r>
              <a:rPr lang="en-US" sz="1400" dirty="0" err="1">
                <a:solidFill>
                  <a:srgbClr val="000000"/>
                </a:solidFill>
              </a:rPr>
              <a:t>hingga</a:t>
            </a:r>
            <a:r>
              <a:rPr lang="en-US" sz="1400" dirty="0">
                <a:solidFill>
                  <a:srgbClr val="000000"/>
                </a:solidFill>
              </a:rPr>
              <a:t> 30 </a:t>
            </a:r>
            <a:r>
              <a:rPr lang="en-US" sz="1400" dirty="0" err="1">
                <a:solidFill>
                  <a:srgbClr val="000000"/>
                </a:solidFill>
              </a:rPr>
              <a:t>menit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waktu</a:t>
            </a:r>
            <a:r>
              <a:rPr lang="en-US" sz="1400" dirty="0">
                <a:solidFill>
                  <a:srgbClr val="000000"/>
                </a:solidFill>
              </a:rPr>
              <a:t> Setup Model </a:t>
            </a:r>
            <a:r>
              <a:rPr lang="en-US" sz="1400" dirty="0" err="1">
                <a:solidFill>
                  <a:srgbClr val="000000"/>
                </a:solidFill>
              </a:rPr>
              <a:t>baru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adalah</a:t>
            </a:r>
            <a:r>
              <a:rPr lang="en-US" sz="1400" dirty="0">
                <a:solidFill>
                  <a:srgbClr val="000000"/>
                </a:solidFill>
              </a:rPr>
              <a:t> 20 </a:t>
            </a:r>
            <a:r>
              <a:rPr lang="en-US" sz="1400" dirty="0" err="1">
                <a:solidFill>
                  <a:srgbClr val="000000"/>
                </a:solidFill>
              </a:rPr>
              <a:t>menit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maka</a:t>
            </a:r>
            <a:r>
              <a:rPr lang="en-US" sz="1400" dirty="0">
                <a:solidFill>
                  <a:srgbClr val="000000"/>
                </a:solidFill>
              </a:rPr>
              <a:t> Availability </a:t>
            </a:r>
            <a:r>
              <a:rPr lang="en-US" sz="1400" dirty="0" err="1">
                <a:solidFill>
                  <a:srgbClr val="000000"/>
                </a:solidFill>
              </a:rPr>
              <a:t>adalah</a:t>
            </a:r>
            <a:r>
              <a:rPr lang="en-US" sz="1400" dirty="0">
                <a:solidFill>
                  <a:srgbClr val="000000"/>
                </a:solidFill>
              </a:rPr>
              <a:t> :</a:t>
            </a:r>
          </a:p>
          <a:p>
            <a:pPr fontAlgn="base"/>
            <a:r>
              <a:rPr lang="id-ID" sz="1400" b="1" u="sng" dirty="0">
                <a:solidFill>
                  <a:srgbClr val="FF0000"/>
                </a:solidFill>
              </a:rPr>
              <a:t> Total waktu yang terjadwal -  (break down + Setup)  </a:t>
            </a:r>
            <a:r>
              <a:rPr lang="en-US" sz="1400" b="1" u="sng" dirty="0">
                <a:solidFill>
                  <a:srgbClr val="FF0000"/>
                </a:solidFill>
              </a:rPr>
              <a:t>  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id-ID" sz="1400" b="1" dirty="0">
                <a:solidFill>
                  <a:srgbClr val="FF0000"/>
                </a:solidFill>
              </a:rPr>
              <a:t>  </a:t>
            </a:r>
            <a:r>
              <a:rPr lang="en-US" sz="1400" b="1" dirty="0">
                <a:solidFill>
                  <a:srgbClr val="FF0000"/>
                </a:solidFill>
              </a:rPr>
              <a:t>x 100</a:t>
            </a:r>
            <a:r>
              <a:rPr lang="id-ID" sz="1400" b="1" dirty="0">
                <a:solidFill>
                  <a:srgbClr val="FF0000"/>
                </a:solidFill>
              </a:rPr>
              <a:t> % =</a:t>
            </a:r>
            <a:br>
              <a:rPr lang="en-US" sz="1400" b="1" dirty="0">
                <a:solidFill>
                  <a:srgbClr val="FF0000"/>
                </a:solidFill>
              </a:rPr>
            </a:br>
            <a:r>
              <a:rPr lang="id-ID" sz="1400" b="1" dirty="0">
                <a:solidFill>
                  <a:srgbClr val="FF0000"/>
                </a:solidFill>
              </a:rPr>
              <a:t>                            </a:t>
            </a:r>
            <a:r>
              <a:rPr lang="en-US" sz="1400" b="1" dirty="0">
                <a:solidFill>
                  <a:srgbClr val="FF0000"/>
                </a:solidFill>
              </a:rPr>
              <a:t>Total </a:t>
            </a:r>
            <a:r>
              <a:rPr lang="en-US" sz="1400" b="1" dirty="0" err="1">
                <a:solidFill>
                  <a:srgbClr val="FF0000"/>
                </a:solidFill>
              </a:rPr>
              <a:t>Waktu</a:t>
            </a:r>
            <a:r>
              <a:rPr lang="en-US" sz="1400" b="1" dirty="0">
                <a:solidFill>
                  <a:srgbClr val="FF0000"/>
                </a:solidFill>
              </a:rPr>
              <a:t> yang </a:t>
            </a:r>
            <a:r>
              <a:rPr lang="en-US" sz="1400" b="1" dirty="0" err="1">
                <a:solidFill>
                  <a:srgbClr val="FF0000"/>
                </a:solidFill>
              </a:rPr>
              <a:t>ter</a:t>
            </a:r>
            <a:r>
              <a:rPr lang="id-ID" sz="1400" b="1" dirty="0">
                <a:solidFill>
                  <a:srgbClr val="FF0000"/>
                </a:solidFill>
              </a:rPr>
              <a:t>jadwal</a:t>
            </a:r>
            <a:endParaRPr lang="en-US" sz="1400" b="1" dirty="0">
              <a:solidFill>
                <a:srgbClr val="FF0000"/>
              </a:solidFill>
            </a:endParaRPr>
          </a:p>
          <a:p>
            <a:pPr fontAlgn="base"/>
            <a:r>
              <a:rPr lang="en-US" sz="1400" b="1" u="sng" dirty="0">
                <a:solidFill>
                  <a:srgbClr val="FF0000"/>
                </a:solidFill>
              </a:rPr>
              <a:t>480 – (30+20)</a:t>
            </a:r>
            <a:r>
              <a:rPr lang="en-US" sz="1400" b="1" dirty="0">
                <a:solidFill>
                  <a:srgbClr val="FF0000"/>
                </a:solidFill>
              </a:rPr>
              <a:t>  x 100</a:t>
            </a:r>
            <a:r>
              <a:rPr lang="id-ID" sz="1400" b="1" dirty="0">
                <a:solidFill>
                  <a:srgbClr val="FF0000"/>
                </a:solidFill>
              </a:rPr>
              <a:t> %</a:t>
            </a:r>
            <a:r>
              <a:rPr lang="en-US" sz="1400" b="1" dirty="0">
                <a:solidFill>
                  <a:srgbClr val="FF0000"/>
                </a:solidFill>
              </a:rPr>
              <a:t>  </a:t>
            </a:r>
            <a:r>
              <a:rPr lang="id-ID" sz="1400" b="1" dirty="0">
                <a:solidFill>
                  <a:srgbClr val="FF0000"/>
                </a:solidFill>
              </a:rPr>
              <a:t>    </a:t>
            </a:r>
            <a:r>
              <a:rPr lang="en-US" sz="1400" b="1" dirty="0">
                <a:solidFill>
                  <a:srgbClr val="FF0000"/>
                </a:solidFill>
              </a:rPr>
              <a:t>= 89.58%</a:t>
            </a:r>
            <a:br>
              <a:rPr lang="en-US" sz="1400" b="1" dirty="0">
                <a:solidFill>
                  <a:srgbClr val="FF0000"/>
                </a:solidFill>
              </a:rPr>
            </a:br>
            <a:r>
              <a:rPr lang="id-ID" sz="1400" b="1" dirty="0">
                <a:solidFill>
                  <a:srgbClr val="FF0000"/>
                </a:solidFill>
              </a:rPr>
              <a:t>      </a:t>
            </a:r>
            <a:r>
              <a:rPr lang="en-US" sz="1400" b="1" dirty="0">
                <a:solidFill>
                  <a:srgbClr val="FF0000"/>
                </a:solidFill>
              </a:rPr>
              <a:t>480</a:t>
            </a:r>
            <a:r>
              <a:rPr lang="id-ID" sz="1400" b="1" dirty="0">
                <a:solidFill>
                  <a:srgbClr val="FF0000"/>
                </a:solidFill>
              </a:rPr>
              <a:t>  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21228" y="2720699"/>
            <a:ext cx="792950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b="1" dirty="0" err="1">
                <a:solidFill>
                  <a:srgbClr val="000000"/>
                </a:solidFill>
              </a:rPr>
              <a:t>Contoh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dirty="0" err="1">
                <a:solidFill>
                  <a:srgbClr val="000000"/>
                </a:solidFill>
              </a:rPr>
              <a:t>Perhitungan</a:t>
            </a:r>
            <a:r>
              <a:rPr lang="en-US" sz="1400" b="1" dirty="0">
                <a:solidFill>
                  <a:srgbClr val="000000"/>
                </a:solidFill>
              </a:rPr>
              <a:t> Performance</a:t>
            </a:r>
            <a:endParaRPr lang="en-US" sz="1400" dirty="0">
              <a:solidFill>
                <a:srgbClr val="000000"/>
              </a:solidFill>
            </a:endParaRPr>
          </a:p>
          <a:p>
            <a:pPr fontAlgn="base"/>
            <a:r>
              <a:rPr lang="en-US" sz="1400" dirty="0" err="1">
                <a:solidFill>
                  <a:srgbClr val="000000"/>
                </a:solidFill>
              </a:rPr>
              <a:t>Jika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id-ID" sz="1400" dirty="0">
                <a:solidFill>
                  <a:srgbClr val="000000"/>
                </a:solidFill>
              </a:rPr>
              <a:t>kemudian </a:t>
            </a:r>
            <a:r>
              <a:rPr lang="en-US" sz="1400" dirty="0">
                <a:solidFill>
                  <a:srgbClr val="000000"/>
                </a:solidFill>
              </a:rPr>
              <a:t>Cycle Time </a:t>
            </a:r>
            <a:r>
              <a:rPr lang="en-US" sz="1400" dirty="0" err="1">
                <a:solidFill>
                  <a:srgbClr val="000000"/>
                </a:solidFill>
              </a:rPr>
              <a:t>dalam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memproduksi</a:t>
            </a:r>
            <a:r>
              <a:rPr lang="en-US" sz="1400" dirty="0">
                <a:solidFill>
                  <a:srgbClr val="000000"/>
                </a:solidFill>
              </a:rPr>
              <a:t> 1 unit </a:t>
            </a:r>
            <a:r>
              <a:rPr lang="en-US" sz="1400" dirty="0" err="1">
                <a:solidFill>
                  <a:srgbClr val="000000"/>
                </a:solidFill>
              </a:rPr>
              <a:t>produk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pada</a:t>
            </a:r>
            <a:r>
              <a:rPr lang="en-US" sz="1400" dirty="0">
                <a:solidFill>
                  <a:srgbClr val="000000"/>
                </a:solidFill>
              </a:rPr>
              <a:t> proses </a:t>
            </a:r>
            <a:r>
              <a:rPr lang="en-US" sz="1400" dirty="0" err="1">
                <a:solidFill>
                  <a:srgbClr val="000000"/>
                </a:solidFill>
              </a:rPr>
              <a:t>tertentu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adalah</a:t>
            </a:r>
            <a:r>
              <a:rPr lang="en-US" sz="1400" dirty="0">
                <a:solidFill>
                  <a:srgbClr val="000000"/>
                </a:solidFill>
              </a:rPr>
              <a:t> 1 </a:t>
            </a:r>
            <a:r>
              <a:rPr lang="en-US" sz="1400" dirty="0" err="1">
                <a:solidFill>
                  <a:srgbClr val="000000"/>
                </a:solidFill>
              </a:rPr>
              <a:t>menit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dirty="0" err="1">
                <a:solidFill>
                  <a:srgbClr val="000000"/>
                </a:solidFill>
              </a:rPr>
              <a:t>Tetapi</a:t>
            </a:r>
            <a:r>
              <a:rPr lang="en-US" sz="1400" dirty="0">
                <a:solidFill>
                  <a:srgbClr val="000000"/>
                </a:solidFill>
              </a:rPr>
              <a:t> Output yang </a:t>
            </a:r>
            <a:r>
              <a:rPr lang="en-US" sz="1400" dirty="0" err="1">
                <a:solidFill>
                  <a:srgbClr val="000000"/>
                </a:solidFill>
              </a:rPr>
              <a:t>berhasil</a:t>
            </a:r>
            <a:r>
              <a:rPr lang="en-US" sz="1400" dirty="0">
                <a:solidFill>
                  <a:srgbClr val="000000"/>
                </a:solidFill>
              </a:rPr>
              <a:t> di produksi </a:t>
            </a:r>
            <a:r>
              <a:rPr lang="en-US" sz="1400" dirty="0" err="1">
                <a:solidFill>
                  <a:srgbClr val="000000"/>
                </a:solidFill>
              </a:rPr>
              <a:t>oleh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mesin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adalah</a:t>
            </a:r>
            <a:r>
              <a:rPr lang="en-US" sz="1400" dirty="0">
                <a:solidFill>
                  <a:srgbClr val="000000"/>
                </a:solidFill>
              </a:rPr>
              <a:t> 400 unit. </a:t>
            </a:r>
            <a:r>
              <a:rPr lang="en-US" sz="1400" dirty="0" err="1">
                <a:solidFill>
                  <a:srgbClr val="000000"/>
                </a:solidFill>
              </a:rPr>
              <a:t>Maka</a:t>
            </a:r>
            <a:r>
              <a:rPr lang="en-US" sz="1400" dirty="0">
                <a:solidFill>
                  <a:srgbClr val="000000"/>
                </a:solidFill>
              </a:rPr>
              <a:t> :</a:t>
            </a:r>
          </a:p>
          <a:p>
            <a:pPr fontAlgn="base"/>
            <a:r>
              <a:rPr lang="en-US" sz="1400" u="sng" dirty="0">
                <a:solidFill>
                  <a:srgbClr val="000000"/>
                </a:solidFill>
              </a:rPr>
              <a:t> </a:t>
            </a:r>
            <a:r>
              <a:rPr lang="id-ID" sz="1400" b="1" u="sng" dirty="0">
                <a:solidFill>
                  <a:srgbClr val="FF0000"/>
                </a:solidFill>
              </a:rPr>
              <a:t>Net operating time</a:t>
            </a:r>
            <a:r>
              <a:rPr lang="en-US" sz="1400" b="1" u="sng" dirty="0">
                <a:solidFill>
                  <a:srgbClr val="FF0000"/>
                </a:solidFill>
              </a:rPr>
              <a:t>   </a:t>
            </a:r>
            <a:r>
              <a:rPr lang="en-US" sz="1400" b="1" dirty="0">
                <a:solidFill>
                  <a:srgbClr val="FF0000"/>
                </a:solidFill>
              </a:rPr>
              <a:t>   x 100</a:t>
            </a:r>
            <a:r>
              <a:rPr lang="id-ID" sz="1400" b="1" dirty="0">
                <a:solidFill>
                  <a:srgbClr val="FF0000"/>
                </a:solidFill>
              </a:rPr>
              <a:t> %                               ; net operating time = output x cycle time </a:t>
            </a:r>
            <a:br>
              <a:rPr lang="en-US" sz="1400" b="1" dirty="0">
                <a:solidFill>
                  <a:srgbClr val="FF0000"/>
                </a:solidFill>
              </a:rPr>
            </a:br>
            <a:r>
              <a:rPr lang="id-ID" sz="1400" b="1" dirty="0">
                <a:solidFill>
                  <a:srgbClr val="FF0000"/>
                </a:solidFill>
              </a:rPr>
              <a:t>    Operating time</a:t>
            </a:r>
            <a:endParaRPr lang="en-US" sz="1400" b="1" dirty="0">
              <a:solidFill>
                <a:srgbClr val="FF0000"/>
              </a:solidFill>
            </a:endParaRPr>
          </a:p>
          <a:p>
            <a:pPr fontAlgn="base"/>
            <a:r>
              <a:rPr lang="en-US" sz="1400" b="1" u="sng" dirty="0">
                <a:solidFill>
                  <a:srgbClr val="FF0000"/>
                </a:solidFill>
              </a:rPr>
              <a:t>   400</a:t>
            </a:r>
            <a:r>
              <a:rPr lang="id-ID" sz="1400" b="1" u="sng" dirty="0">
                <a:solidFill>
                  <a:srgbClr val="FF0000"/>
                </a:solidFill>
              </a:rPr>
              <a:t> x 1      </a:t>
            </a:r>
            <a:r>
              <a:rPr lang="en-US" sz="1400" b="1" u="sng" dirty="0">
                <a:solidFill>
                  <a:srgbClr val="FF0000"/>
                </a:solidFill>
              </a:rPr>
              <a:t>  </a:t>
            </a:r>
            <a:r>
              <a:rPr lang="en-US" sz="1400" b="1" dirty="0">
                <a:solidFill>
                  <a:srgbClr val="FF0000"/>
                </a:solidFill>
              </a:rPr>
              <a:t>  </a:t>
            </a:r>
            <a:r>
              <a:rPr lang="id-ID" sz="1400" b="1" dirty="0">
                <a:solidFill>
                  <a:srgbClr val="FF0000"/>
                </a:solidFill>
              </a:rPr>
              <a:t>    </a:t>
            </a:r>
            <a:r>
              <a:rPr lang="en-US" sz="1400" b="1" dirty="0">
                <a:solidFill>
                  <a:srgbClr val="FF0000"/>
                </a:solidFill>
              </a:rPr>
              <a:t>x</a:t>
            </a:r>
            <a:r>
              <a:rPr lang="id-ID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>
                <a:solidFill>
                  <a:srgbClr val="FF0000"/>
                </a:solidFill>
              </a:rPr>
              <a:t>100  </a:t>
            </a:r>
            <a:r>
              <a:rPr lang="id-ID" sz="1400" b="1" dirty="0">
                <a:solidFill>
                  <a:srgbClr val="FF0000"/>
                </a:solidFill>
              </a:rPr>
              <a:t>%</a:t>
            </a:r>
            <a:r>
              <a:rPr lang="en-US" sz="1400" b="1" dirty="0">
                <a:solidFill>
                  <a:srgbClr val="FF0000"/>
                </a:solidFill>
              </a:rPr>
              <a:t>  = </a:t>
            </a:r>
            <a:r>
              <a:rPr lang="id-ID" sz="1400" b="1" dirty="0">
                <a:solidFill>
                  <a:srgbClr val="FF0000"/>
                </a:solidFill>
              </a:rPr>
              <a:t>93.02</a:t>
            </a:r>
            <a:r>
              <a:rPr lang="en-US" sz="1400" b="1" dirty="0">
                <a:solidFill>
                  <a:srgbClr val="FF0000"/>
                </a:solidFill>
              </a:rPr>
              <a:t>%</a:t>
            </a:r>
            <a:br>
              <a:rPr lang="en-US" sz="1400" b="1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480 </a:t>
            </a:r>
            <a:r>
              <a:rPr lang="id-ID" sz="1400" b="1" dirty="0">
                <a:solidFill>
                  <a:srgbClr val="FF0000"/>
                </a:solidFill>
              </a:rPr>
              <a:t> - (30+20)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21228" y="4498937"/>
            <a:ext cx="76327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b="1" dirty="0" err="1">
                <a:solidFill>
                  <a:srgbClr val="000000"/>
                </a:solidFill>
              </a:rPr>
              <a:t>Contoh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dirty="0" err="1">
                <a:solidFill>
                  <a:srgbClr val="000000"/>
                </a:solidFill>
              </a:rPr>
              <a:t>Perhitungan</a:t>
            </a:r>
            <a:r>
              <a:rPr lang="en-US" sz="1400" b="1" dirty="0">
                <a:solidFill>
                  <a:srgbClr val="000000"/>
                </a:solidFill>
              </a:rPr>
              <a:t> Quality</a:t>
            </a:r>
            <a:endParaRPr lang="en-US" sz="1400" dirty="0">
              <a:solidFill>
                <a:srgbClr val="000000"/>
              </a:solidFill>
            </a:endParaRPr>
          </a:p>
          <a:p>
            <a:pPr fontAlgn="base"/>
            <a:r>
              <a:rPr lang="en-US" sz="1400" dirty="0" err="1">
                <a:solidFill>
                  <a:srgbClr val="000000"/>
                </a:solidFill>
              </a:rPr>
              <a:t>Jika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id-ID" sz="1400" dirty="0">
                <a:solidFill>
                  <a:srgbClr val="000000"/>
                </a:solidFill>
              </a:rPr>
              <a:t>dari</a:t>
            </a:r>
            <a:r>
              <a:rPr lang="en-US" sz="1400" dirty="0">
                <a:solidFill>
                  <a:srgbClr val="000000"/>
                </a:solidFill>
              </a:rPr>
              <a:t> 400 unit </a:t>
            </a:r>
            <a:r>
              <a:rPr lang="id-ID" sz="1400" dirty="0">
                <a:solidFill>
                  <a:srgbClr val="000000"/>
                </a:solidFill>
              </a:rPr>
              <a:t>yang di</a:t>
            </a:r>
            <a:r>
              <a:rPr lang="en-US" sz="1400" dirty="0" err="1">
                <a:solidFill>
                  <a:srgbClr val="000000"/>
                </a:solidFill>
              </a:rPr>
              <a:t>produk</a:t>
            </a:r>
            <a:r>
              <a:rPr lang="id-ID" sz="1400" dirty="0">
                <a:solidFill>
                  <a:srgbClr val="000000"/>
                </a:solidFill>
              </a:rPr>
              <a:t>si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dirty="0" err="1">
                <a:solidFill>
                  <a:srgbClr val="000000"/>
                </a:solidFill>
              </a:rPr>
              <a:t>diantaranya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terdapat</a:t>
            </a:r>
            <a:r>
              <a:rPr lang="en-US" sz="1400" dirty="0">
                <a:solidFill>
                  <a:srgbClr val="000000"/>
                </a:solidFill>
              </a:rPr>
              <a:t> 10 unit yang </a:t>
            </a:r>
            <a:r>
              <a:rPr lang="en-US" sz="1400" dirty="0" err="1">
                <a:solidFill>
                  <a:srgbClr val="000000"/>
                </a:solidFill>
              </a:rPr>
              <a:t>cacat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saat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memulai</a:t>
            </a:r>
            <a:r>
              <a:rPr lang="en-US" sz="1400" dirty="0">
                <a:solidFill>
                  <a:srgbClr val="000000"/>
                </a:solidFill>
              </a:rPr>
              <a:t> produksi (Startup Defect) </a:t>
            </a:r>
            <a:r>
              <a:rPr lang="en-US" sz="1400" dirty="0" err="1">
                <a:solidFill>
                  <a:srgbClr val="000000"/>
                </a:solidFill>
              </a:rPr>
              <a:t>dan</a:t>
            </a:r>
            <a:r>
              <a:rPr lang="en-US" sz="1400" dirty="0">
                <a:solidFill>
                  <a:srgbClr val="000000"/>
                </a:solidFill>
              </a:rPr>
              <a:t> 20 unit </a:t>
            </a:r>
            <a:r>
              <a:rPr lang="en-US" sz="1400" dirty="0" err="1">
                <a:solidFill>
                  <a:srgbClr val="000000"/>
                </a:solidFill>
              </a:rPr>
              <a:t>cacat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saat</a:t>
            </a:r>
            <a:r>
              <a:rPr lang="en-US" sz="1400" dirty="0">
                <a:solidFill>
                  <a:srgbClr val="000000"/>
                </a:solidFill>
              </a:rPr>
              <a:t> produksi normal. </a:t>
            </a:r>
            <a:r>
              <a:rPr lang="en-US" sz="1400" dirty="0" err="1">
                <a:solidFill>
                  <a:srgbClr val="000000"/>
                </a:solidFill>
              </a:rPr>
              <a:t>Maka</a:t>
            </a:r>
            <a:r>
              <a:rPr lang="en-US" sz="1400" dirty="0">
                <a:solidFill>
                  <a:srgbClr val="000000"/>
                </a:solidFill>
              </a:rPr>
              <a:t> :</a:t>
            </a:r>
          </a:p>
          <a:p>
            <a:pPr fontAlgn="base"/>
            <a:r>
              <a:rPr lang="en-US" sz="1400" u="sng" dirty="0">
                <a:solidFill>
                  <a:srgbClr val="000000"/>
                </a:solidFill>
              </a:rPr>
              <a:t> </a:t>
            </a:r>
            <a:r>
              <a:rPr lang="en-US" sz="1400" b="1" u="sng" dirty="0">
                <a:solidFill>
                  <a:srgbClr val="FF0000"/>
                </a:solidFill>
              </a:rPr>
              <a:t>              Unit yang OK            </a:t>
            </a:r>
            <a:r>
              <a:rPr lang="en-US" sz="1400" b="1" dirty="0">
                <a:solidFill>
                  <a:srgbClr val="FF0000"/>
                </a:solidFill>
              </a:rPr>
              <a:t>    x 100</a:t>
            </a:r>
            <a:br>
              <a:rPr lang="en-US" sz="1400" b="1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Total unit yang </a:t>
            </a:r>
            <a:r>
              <a:rPr lang="en-US" sz="1400" b="1" dirty="0" err="1">
                <a:solidFill>
                  <a:srgbClr val="FF0000"/>
                </a:solidFill>
              </a:rPr>
              <a:t>diproduksi</a:t>
            </a:r>
            <a:endParaRPr lang="en-US" sz="1400" b="1" dirty="0">
              <a:solidFill>
                <a:srgbClr val="FF0000"/>
              </a:solidFill>
            </a:endParaRPr>
          </a:p>
          <a:p>
            <a:pPr fontAlgn="base"/>
            <a:r>
              <a:rPr lang="en-US" sz="1400" b="1" u="sng" dirty="0">
                <a:solidFill>
                  <a:srgbClr val="FF0000"/>
                </a:solidFill>
              </a:rPr>
              <a:t>400 – (10 + 20)  </a:t>
            </a:r>
            <a:r>
              <a:rPr lang="en-US" sz="1400" b="1" dirty="0">
                <a:solidFill>
                  <a:srgbClr val="FF0000"/>
                </a:solidFill>
              </a:rPr>
              <a:t>   x 100 = 92.5%</a:t>
            </a:r>
            <a:br>
              <a:rPr lang="en-US" sz="1400" b="1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400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031553" y="5279133"/>
            <a:ext cx="3892550" cy="1077218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fontAlgn="base"/>
            <a:r>
              <a:rPr lang="en-US" sz="1600" b="1" dirty="0">
                <a:solidFill>
                  <a:prstClr val="white"/>
                </a:solidFill>
              </a:rPr>
              <a:t>OEE = Availability x Performance x Quality</a:t>
            </a:r>
            <a:endParaRPr lang="en-US" sz="1600" dirty="0">
              <a:solidFill>
                <a:prstClr val="white"/>
              </a:solidFill>
            </a:endParaRPr>
          </a:p>
          <a:p>
            <a:pPr fontAlgn="base"/>
            <a:r>
              <a:rPr lang="en-US" sz="1600" dirty="0">
                <a:solidFill>
                  <a:prstClr val="white"/>
                </a:solidFill>
              </a:rPr>
              <a:t>OEE = 89.58% x </a:t>
            </a:r>
            <a:r>
              <a:rPr lang="id-ID" sz="1600" dirty="0">
                <a:solidFill>
                  <a:prstClr val="white"/>
                </a:solidFill>
              </a:rPr>
              <a:t>93.02</a:t>
            </a:r>
            <a:r>
              <a:rPr lang="en-US" sz="1600" dirty="0">
                <a:solidFill>
                  <a:prstClr val="white"/>
                </a:solidFill>
              </a:rPr>
              <a:t>% x 92.5%</a:t>
            </a:r>
            <a:br>
              <a:rPr lang="en-US" sz="1600" dirty="0">
                <a:solidFill>
                  <a:prstClr val="white"/>
                </a:solidFill>
              </a:rPr>
            </a:br>
            <a:r>
              <a:rPr lang="en-US" sz="1600" dirty="0">
                <a:solidFill>
                  <a:prstClr val="white"/>
                </a:solidFill>
              </a:rPr>
              <a:t>OEE = 0.8958 x 0.</a:t>
            </a:r>
            <a:r>
              <a:rPr lang="id-ID" sz="1600" dirty="0">
                <a:solidFill>
                  <a:prstClr val="white"/>
                </a:solidFill>
              </a:rPr>
              <a:t>9302</a:t>
            </a:r>
            <a:r>
              <a:rPr lang="en-US" sz="1600" dirty="0">
                <a:solidFill>
                  <a:prstClr val="white"/>
                </a:solidFill>
              </a:rPr>
              <a:t>x 0.925</a:t>
            </a:r>
            <a:br>
              <a:rPr lang="en-US" sz="1600" dirty="0">
                <a:solidFill>
                  <a:prstClr val="white"/>
                </a:solidFill>
              </a:rPr>
            </a:br>
            <a:r>
              <a:rPr lang="en-US" sz="1600" dirty="0">
                <a:solidFill>
                  <a:prstClr val="white"/>
                </a:solidFill>
              </a:rPr>
              <a:t>OEE = 0.</a:t>
            </a:r>
            <a:r>
              <a:rPr lang="id-ID" sz="1600" dirty="0">
                <a:solidFill>
                  <a:prstClr val="white"/>
                </a:solidFill>
              </a:rPr>
              <a:t>7708</a:t>
            </a:r>
            <a:r>
              <a:rPr lang="en-US" sz="1600" dirty="0">
                <a:solidFill>
                  <a:prstClr val="white"/>
                </a:solidFill>
              </a:rPr>
              <a:t> </a:t>
            </a:r>
            <a:r>
              <a:rPr lang="en-US" sz="1600" dirty="0" err="1">
                <a:solidFill>
                  <a:prstClr val="white"/>
                </a:solidFill>
              </a:rPr>
              <a:t>atau</a:t>
            </a:r>
            <a:r>
              <a:rPr lang="en-US" sz="1600" dirty="0">
                <a:solidFill>
                  <a:prstClr val="white"/>
                </a:solidFill>
              </a:rPr>
              <a:t> </a:t>
            </a:r>
            <a:r>
              <a:rPr lang="id-ID" sz="1600" b="1" dirty="0">
                <a:solidFill>
                  <a:prstClr val="white"/>
                </a:solidFill>
              </a:rPr>
              <a:t>77.08</a:t>
            </a:r>
            <a:r>
              <a:rPr lang="en-US" sz="1600" b="1" dirty="0">
                <a:solidFill>
                  <a:prstClr val="white"/>
                </a:solidFill>
              </a:rPr>
              <a:t>%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36171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894C1-9D71-4E9B-AFA9-81BB3752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7ECA1-A0C2-4079-98A0-9B718DA7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1057061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/>
          <p:cNvSpPr txBox="1"/>
          <p:nvPr/>
        </p:nvSpPr>
        <p:spPr>
          <a:xfrm>
            <a:off x="1896100" y="657787"/>
            <a:ext cx="6083397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2900"/>
              </a:lnSpc>
              <a:tabLst>
                <a:tab pos="457200" algn="l"/>
              </a:tabLst>
            </a:pPr>
            <a:r>
              <a:rPr lang="en-US" altLang="zh-CN" sz="4000">
                <a:solidFill>
                  <a:prstClr val="black"/>
                </a:solidFill>
                <a:cs typeface="Times New Roman" pitchFamily="18" charset="0"/>
              </a:rPr>
              <a:t>Contoh </a:t>
            </a:r>
            <a:r>
              <a:rPr lang="id-ID" altLang="zh-CN" sz="4000">
                <a:solidFill>
                  <a:prstClr val="black"/>
                </a:solidFill>
                <a:cs typeface="Times New Roman" pitchFamily="18" charset="0"/>
              </a:rPr>
              <a:t>soal </a:t>
            </a:r>
            <a:r>
              <a:rPr lang="en-US" altLang="zh-CN" sz="4000">
                <a:solidFill>
                  <a:prstClr val="black"/>
                </a:solidFill>
                <a:cs typeface="Times New Roman" pitchFamily="18" charset="0"/>
              </a:rPr>
              <a:t>perhitungan </a:t>
            </a:r>
            <a:r>
              <a:rPr lang="en-US" altLang="zh-CN" sz="4000" dirty="0">
                <a:solidFill>
                  <a:prstClr val="black"/>
                </a:solidFill>
                <a:cs typeface="Times New Roman" pitchFamily="18" charset="0"/>
              </a:rPr>
              <a:t>OEE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574425" y="3999441"/>
            <a:ext cx="128240" cy="12131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2000" dirty="0">
                <a:solidFill>
                  <a:prstClr val="black"/>
                </a:solidFill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</a:pPr>
            <a:r>
              <a:rPr lang="en-US" altLang="zh-CN" sz="2000" dirty="0">
                <a:solidFill>
                  <a:prstClr val="black"/>
                </a:solidFill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</a:pPr>
            <a:r>
              <a:rPr lang="en-US" altLang="zh-CN" sz="2000" dirty="0">
                <a:solidFill>
                  <a:prstClr val="black"/>
                </a:solidFill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</a:pPr>
            <a:r>
              <a:rPr lang="en-US" altLang="zh-CN" sz="2000" dirty="0">
                <a:solidFill>
                  <a:prstClr val="black"/>
                </a:solidFill>
                <a:cs typeface="Times New Roman" pitchFamily="18" charset="0"/>
              </a:rPr>
              <a:t>•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802284" y="3999442"/>
            <a:ext cx="2404313" cy="12131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2000" dirty="0">
                <a:solidFill>
                  <a:prstClr val="black"/>
                </a:solidFill>
                <a:cs typeface="Times New Roman" pitchFamily="18" charset="0"/>
              </a:rPr>
              <a:t>Setting mesin 20 menit</a:t>
            </a:r>
          </a:p>
          <a:p>
            <a:pPr>
              <a:lnSpc>
                <a:spcPts val="2500"/>
              </a:lnSpc>
            </a:pPr>
            <a:r>
              <a:rPr lang="en-US" altLang="zh-CN" sz="2000" dirty="0">
                <a:solidFill>
                  <a:prstClr val="black"/>
                </a:solidFill>
                <a:cs typeface="Times New Roman" pitchFamily="18" charset="0"/>
              </a:rPr>
              <a:t>Breakdown 20 menit</a:t>
            </a:r>
          </a:p>
          <a:p>
            <a:pPr>
              <a:lnSpc>
                <a:spcPts val="2500"/>
              </a:lnSpc>
            </a:pPr>
            <a:r>
              <a:rPr lang="en-US" altLang="zh-CN" sz="2000" dirty="0">
                <a:solidFill>
                  <a:prstClr val="black"/>
                </a:solidFill>
                <a:cs typeface="Times New Roman" pitchFamily="18" charset="0"/>
              </a:rPr>
              <a:t>Adjustment 20 menit</a:t>
            </a:r>
          </a:p>
          <a:p>
            <a:pPr>
              <a:lnSpc>
                <a:spcPts val="2500"/>
              </a:lnSpc>
            </a:pPr>
            <a:r>
              <a:rPr lang="en-US" altLang="zh-CN" sz="2000" dirty="0">
                <a:solidFill>
                  <a:prstClr val="black"/>
                </a:solidFill>
                <a:cs typeface="Times New Roman" pitchFamily="18" charset="0"/>
              </a:rPr>
              <a:t>Defect 2%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90840" y="1607173"/>
            <a:ext cx="5580951" cy="21621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457200" algn="l"/>
              </a:tabLst>
            </a:pPr>
            <a:r>
              <a:rPr lang="en-US" altLang="zh-CN" sz="2400" dirty="0" err="1">
                <a:solidFill>
                  <a:prstClr val="black"/>
                </a:solidFill>
                <a:cs typeface="Times New Roman" pitchFamily="18" charset="0"/>
              </a:rPr>
              <a:t>Sebuah</a:t>
            </a:r>
            <a:r>
              <a:rPr lang="en-US" altLang="zh-CN" sz="2400" dirty="0">
                <a:solidFill>
                  <a:prstClr val="black"/>
                </a:solidFill>
                <a:cs typeface="Times New Roman" pitchFamily="18" charset="0"/>
              </a:rPr>
              <a:t> perusahaan manufaktur memiliki :</a:t>
            </a:r>
          </a:p>
          <a:p>
            <a:pPr>
              <a:lnSpc>
                <a:spcPts val="1000"/>
              </a:lnSpc>
            </a:pPr>
            <a:endParaRPr lang="en-US" altLang="zh-CN" sz="24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  <a:tabLst>
                <a:tab pos="457200" algn="l"/>
              </a:tabLst>
            </a:pPr>
            <a:r>
              <a:rPr lang="en-US" altLang="zh-CN" sz="2400" dirty="0">
                <a:solidFill>
                  <a:prstClr val="black"/>
                </a:solidFill>
              </a:rPr>
              <a:t>	</a:t>
            </a:r>
            <a:r>
              <a:rPr lang="en-US" altLang="zh-CN" sz="2400">
                <a:solidFill>
                  <a:prstClr val="black"/>
                </a:solidFill>
                <a:cs typeface="Times New Roman" pitchFamily="18" charset="0"/>
              </a:rPr>
              <a:t>•     </a:t>
            </a:r>
            <a:r>
              <a:rPr lang="id-ID" altLang="zh-CN" sz="2400">
                <a:solidFill>
                  <a:prstClr val="black"/>
                </a:solidFill>
                <a:cs typeface="Times New Roman" pitchFamily="18" charset="0"/>
              </a:rPr>
              <a:t> Rencana produksi </a:t>
            </a:r>
            <a:r>
              <a:rPr lang="en-US" altLang="zh-CN" sz="2400">
                <a:solidFill>
                  <a:prstClr val="black"/>
                </a:solidFill>
                <a:cs typeface="Times New Roman" pitchFamily="18" charset="0"/>
              </a:rPr>
              <a:t>per </a:t>
            </a:r>
            <a:r>
              <a:rPr lang="en-US" altLang="zh-CN" sz="2400" dirty="0">
                <a:solidFill>
                  <a:prstClr val="black"/>
                </a:solidFill>
                <a:cs typeface="Times New Roman" pitchFamily="18" charset="0"/>
              </a:rPr>
              <a:t>hari = </a:t>
            </a:r>
            <a:r>
              <a:rPr lang="en-US" altLang="zh-CN" sz="2400">
                <a:solidFill>
                  <a:prstClr val="black"/>
                </a:solidFill>
                <a:cs typeface="Times New Roman" pitchFamily="18" charset="0"/>
              </a:rPr>
              <a:t>8 jam</a:t>
            </a:r>
            <a:endParaRPr lang="en-US" altLang="zh-CN" sz="2400" dirty="0">
              <a:solidFill>
                <a:prstClr val="black"/>
              </a:solidFill>
            </a:endParaRPr>
          </a:p>
          <a:p>
            <a:pPr>
              <a:lnSpc>
                <a:spcPts val="1000"/>
              </a:lnSpc>
            </a:pPr>
            <a:endParaRPr lang="en-US" altLang="zh-CN" sz="24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  <a:tabLst>
                <a:tab pos="457200" algn="l"/>
              </a:tabLst>
            </a:pPr>
            <a:r>
              <a:rPr lang="en-US" altLang="zh-CN" sz="2400" dirty="0">
                <a:solidFill>
                  <a:prstClr val="black"/>
                </a:solidFill>
              </a:rPr>
              <a:t>	</a:t>
            </a:r>
            <a:r>
              <a:rPr lang="en-US" altLang="zh-CN" sz="2400" dirty="0">
                <a:solidFill>
                  <a:prstClr val="black"/>
                </a:solidFill>
                <a:cs typeface="Times New Roman" pitchFamily="18" charset="0"/>
              </a:rPr>
              <a:t>•      Output produksi per </a:t>
            </a:r>
            <a:r>
              <a:rPr lang="en-US" altLang="zh-CN" sz="2400">
                <a:solidFill>
                  <a:prstClr val="black"/>
                </a:solidFill>
                <a:cs typeface="Times New Roman" pitchFamily="18" charset="0"/>
              </a:rPr>
              <a:t>hari </a:t>
            </a:r>
            <a:r>
              <a:rPr lang="id-ID" altLang="zh-CN" sz="2400">
                <a:solidFill>
                  <a:prstClr val="black"/>
                </a:solidFill>
                <a:cs typeface="Times New Roman" pitchFamily="18" charset="0"/>
              </a:rPr>
              <a:t>4</a:t>
            </a:r>
            <a:r>
              <a:rPr lang="en-US" altLang="zh-CN" sz="2400">
                <a:solidFill>
                  <a:prstClr val="black"/>
                </a:solidFill>
                <a:cs typeface="Times New Roman" pitchFamily="18" charset="0"/>
              </a:rPr>
              <a:t>00 </a:t>
            </a:r>
            <a:r>
              <a:rPr lang="en-US" altLang="zh-CN" sz="2400" dirty="0">
                <a:solidFill>
                  <a:prstClr val="black"/>
                </a:solidFill>
                <a:cs typeface="Times New Roman" pitchFamily="18" charset="0"/>
              </a:rPr>
              <a:t>unit</a:t>
            </a:r>
          </a:p>
          <a:p>
            <a:pPr>
              <a:lnSpc>
                <a:spcPts val="1000"/>
              </a:lnSpc>
            </a:pPr>
            <a:endParaRPr lang="en-US" altLang="zh-CN" sz="24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  <a:tabLst>
                <a:tab pos="457200" algn="l"/>
              </a:tabLst>
            </a:pPr>
            <a:r>
              <a:rPr lang="en-US" altLang="zh-CN" sz="2400" dirty="0">
                <a:solidFill>
                  <a:prstClr val="black"/>
                </a:solidFill>
              </a:rPr>
              <a:t>	</a:t>
            </a:r>
            <a:r>
              <a:rPr lang="en-US" altLang="zh-CN" sz="2400" dirty="0">
                <a:solidFill>
                  <a:prstClr val="black"/>
                </a:solidFill>
                <a:cs typeface="Times New Roman" pitchFamily="18" charset="0"/>
              </a:rPr>
              <a:t>•      Standard cycle time = 0.5 menit/unit</a:t>
            </a:r>
          </a:p>
          <a:p>
            <a:pPr>
              <a:lnSpc>
                <a:spcPts val="1000"/>
              </a:lnSpc>
            </a:pPr>
            <a:endParaRPr lang="en-US" altLang="zh-CN" sz="24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  <a:tabLst>
                <a:tab pos="457200" algn="l"/>
              </a:tabLst>
            </a:pPr>
            <a:r>
              <a:rPr lang="en-US" altLang="zh-CN" sz="2400" dirty="0">
                <a:solidFill>
                  <a:prstClr val="black"/>
                </a:solidFill>
              </a:rPr>
              <a:t>	</a:t>
            </a:r>
            <a:r>
              <a:rPr lang="en-US" altLang="zh-CN" sz="2400" dirty="0">
                <a:solidFill>
                  <a:prstClr val="black"/>
                </a:solidFill>
                <a:cs typeface="Times New Roman" pitchFamily="18" charset="0"/>
              </a:rPr>
              <a:t>•      Jika :</a:t>
            </a:r>
          </a:p>
        </p:txBody>
      </p:sp>
      <p:pic>
        <p:nvPicPr>
          <p:cNvPr id="9218" name="Picture 2" descr="Image result for perhitungan O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575" y="3181742"/>
            <a:ext cx="2247775" cy="168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940096" y="4645633"/>
            <a:ext cx="3022600" cy="11339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err="1">
                <a:solidFill>
                  <a:prstClr val="white"/>
                </a:solidFill>
                <a:cs typeface="Times New Roman" pitchFamily="18" charset="0"/>
              </a:rPr>
              <a:t>Tentukan</a:t>
            </a:r>
            <a:r>
              <a:rPr lang="en-US" altLang="zh-CN" sz="3200" dirty="0">
                <a:solidFill>
                  <a:prstClr val="white"/>
                </a:solidFill>
                <a:cs typeface="Times New Roman" pitchFamily="18" charset="0"/>
              </a:rPr>
              <a:t> OEE!!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02971" y="1318652"/>
            <a:ext cx="714102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524620" cy="13643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53A254-C389-4B42-AD35-4101A6BB2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CFCEC-9513-4157-892D-FEBEF5B8E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2423579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807275" y="712017"/>
            <a:ext cx="5679375" cy="5175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5400" b="1" dirty="0">
                <a:cs typeface="Times New Roman" pitchFamily="18" charset="0"/>
              </a:rPr>
              <a:t>PERAWATAN MESIN</a:t>
            </a:r>
          </a:p>
        </p:txBody>
      </p:sp>
      <p:sp>
        <p:nvSpPr>
          <p:cNvPr id="11" name="Freeform 3"/>
          <p:cNvSpPr/>
          <p:nvPr/>
        </p:nvSpPr>
        <p:spPr>
          <a:xfrm>
            <a:off x="359884" y="5272111"/>
            <a:ext cx="8442729" cy="1224574"/>
          </a:xfrm>
          <a:custGeom>
            <a:avLst/>
            <a:gdLst>
              <a:gd name="connsiteX0" fmla="*/ 0 w 8229600"/>
              <a:gd name="connsiteY0" fmla="*/ 1078991 h 1078991"/>
              <a:gd name="connsiteX1" fmla="*/ 8229600 w 8229600"/>
              <a:gd name="connsiteY1" fmla="*/ 1078991 h 1078991"/>
              <a:gd name="connsiteX2" fmla="*/ 8229600 w 8229600"/>
              <a:gd name="connsiteY2" fmla="*/ 0 h 1078991"/>
              <a:gd name="connsiteX3" fmla="*/ 0 w 8229600"/>
              <a:gd name="connsiteY3" fmla="*/ 0 h 1078991"/>
              <a:gd name="connsiteX4" fmla="*/ 0 w 8229600"/>
              <a:gd name="connsiteY4" fmla="*/ 1078991 h 1078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29600" h="1078991">
                <a:moveTo>
                  <a:pt x="0" y="1078991"/>
                </a:moveTo>
                <a:lnTo>
                  <a:pt x="8229600" y="1078991"/>
                </a:lnTo>
                <a:lnTo>
                  <a:pt x="8229600" y="0"/>
                </a:lnTo>
                <a:lnTo>
                  <a:pt x="0" y="0"/>
                </a:lnTo>
                <a:lnTo>
                  <a:pt x="0" y="1078991"/>
                </a:lnTo>
              </a:path>
            </a:pathLst>
          </a:custGeom>
          <a:solidFill>
            <a:srgbClr val="4CAC2C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  <a:tabLst>
                <a:tab pos="546100" algn="l"/>
              </a:tabLst>
            </a:pPr>
            <a:r>
              <a:rPr lang="en-US" altLang="zh-CN" sz="3600" b="1">
                <a:solidFill>
                  <a:schemeClr val="bg1"/>
                </a:solidFill>
                <a:cs typeface="Times New Roman" pitchFamily="18" charset="0"/>
              </a:rPr>
              <a:t>Apa</a:t>
            </a:r>
            <a:r>
              <a:rPr lang="en-US" altLang="zh-CN" sz="360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3600" b="1">
                <a:solidFill>
                  <a:schemeClr val="bg1"/>
                </a:solidFill>
                <a:cs typeface="Times New Roman" pitchFamily="18" charset="0"/>
              </a:rPr>
              <a:t>yang</a:t>
            </a:r>
            <a:r>
              <a:rPr lang="en-US" altLang="zh-CN" sz="360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3600" b="1">
                <a:solidFill>
                  <a:schemeClr val="bg1"/>
                </a:solidFill>
                <a:cs typeface="Times New Roman" pitchFamily="18" charset="0"/>
              </a:rPr>
              <a:t>kita</a:t>
            </a:r>
            <a:r>
              <a:rPr lang="en-US" altLang="zh-CN" sz="360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3600" b="1">
                <a:solidFill>
                  <a:schemeClr val="bg1"/>
                </a:solidFill>
                <a:cs typeface="Times New Roman" pitchFamily="18" charset="0"/>
              </a:rPr>
              <a:t>lakukan,</a:t>
            </a:r>
            <a:r>
              <a:rPr lang="en-US" altLang="zh-CN" sz="360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3600" b="1">
                <a:solidFill>
                  <a:schemeClr val="bg1"/>
                </a:solidFill>
                <a:cs typeface="Times New Roman" pitchFamily="18" charset="0"/>
              </a:rPr>
              <a:t>supaya</a:t>
            </a:r>
            <a:r>
              <a:rPr lang="en-US" altLang="zh-CN" sz="360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3600" b="1">
                <a:solidFill>
                  <a:schemeClr val="bg1"/>
                </a:solidFill>
                <a:cs typeface="Times New Roman" pitchFamily="18" charset="0"/>
              </a:rPr>
              <a:t>mesin-</a:t>
            </a:r>
          </a:p>
          <a:p>
            <a:pPr algn="ctr">
              <a:lnSpc>
                <a:spcPts val="3000"/>
              </a:lnSpc>
              <a:tabLst>
                <a:tab pos="546100" algn="l"/>
              </a:tabLst>
            </a:pPr>
            <a:r>
              <a:rPr lang="en-US" altLang="zh-CN" sz="3600" b="1">
                <a:solidFill>
                  <a:schemeClr val="bg1"/>
                </a:solidFill>
                <a:cs typeface="Times New Roman" pitchFamily="18" charset="0"/>
              </a:rPr>
              <a:t>mesin</a:t>
            </a:r>
            <a:r>
              <a:rPr lang="en-US" altLang="zh-CN" sz="3600">
                <a:solidFill>
                  <a:schemeClr val="bg1"/>
                </a:solidFill>
                <a:cs typeface="Times New Roman" pitchFamily="18" charset="0"/>
              </a:rPr>
              <a:t>  </a:t>
            </a:r>
            <a:r>
              <a:rPr lang="en-US" altLang="zh-CN" sz="3600" b="1">
                <a:solidFill>
                  <a:schemeClr val="bg1"/>
                </a:solidFill>
                <a:cs typeface="Times New Roman" pitchFamily="18" charset="0"/>
              </a:rPr>
              <a:t>industri</a:t>
            </a:r>
            <a:r>
              <a:rPr lang="en-US" altLang="zh-CN" sz="3600">
                <a:solidFill>
                  <a:schemeClr val="bg1"/>
                </a:solidFill>
                <a:cs typeface="Times New Roman" pitchFamily="18" charset="0"/>
              </a:rPr>
              <a:t> tetap </a:t>
            </a:r>
            <a:r>
              <a:rPr lang="en-US" altLang="zh-CN" sz="3600" b="1">
                <a:solidFill>
                  <a:schemeClr val="bg1"/>
                </a:solidFill>
                <a:cs typeface="Times New Roman" pitchFamily="18" charset="0"/>
              </a:rPr>
              <a:t>bekerja</a:t>
            </a:r>
            <a:r>
              <a:rPr lang="en-US" altLang="zh-CN" sz="360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3600" b="1">
                <a:solidFill>
                  <a:schemeClr val="bg1"/>
                </a:solidFill>
                <a:cs typeface="Times New Roman" pitchFamily="18" charset="0"/>
              </a:rPr>
              <a:t>optimal?</a:t>
            </a:r>
            <a:endParaRPr lang="en-US" altLang="zh-CN" sz="3600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9884" y="1840149"/>
            <a:ext cx="4140200" cy="31496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76713" y="1840149"/>
            <a:ext cx="4025900" cy="314960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359884" y="1410464"/>
            <a:ext cx="8442729" cy="45719"/>
          </a:xfrm>
          <a:prstGeom prst="rect">
            <a:avLst/>
          </a:prstGeom>
          <a:solidFill>
            <a:srgbClr val="4CAC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6489E-7F99-483F-975D-F34AD70E6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B09A5-F875-406C-9FF9-15BB44CA2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172205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216" y="1408669"/>
            <a:ext cx="8747692" cy="2667309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216" y="3872887"/>
            <a:ext cx="3920041" cy="2797401"/>
          </a:xfrm>
          <a:prstGeom prst="rect">
            <a:avLst/>
          </a:prstGeom>
          <a:noFill/>
        </p:spPr>
      </p:pic>
      <p:sp>
        <p:nvSpPr>
          <p:cNvPr id="12" name="TextBox 1"/>
          <p:cNvSpPr txBox="1"/>
          <p:nvPr/>
        </p:nvSpPr>
        <p:spPr>
          <a:xfrm>
            <a:off x="289444" y="840810"/>
            <a:ext cx="8389413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457200" algn="l"/>
                <a:tab pos="800100" algn="l"/>
              </a:tabLst>
            </a:pPr>
            <a:r>
              <a:rPr lang="en-US" altLang="zh-CN" sz="2800" dirty="0">
                <a:solidFill>
                  <a:prstClr val="black"/>
                </a:solidFill>
                <a:cs typeface="Times New Roman" pitchFamily="18" charset="0"/>
              </a:rPr>
              <a:t>Visual control di lini produksi yang </a:t>
            </a:r>
            <a:r>
              <a:rPr lang="en-US" altLang="zh-CN" sz="2800" dirty="0" err="1">
                <a:solidFill>
                  <a:prstClr val="black"/>
                </a:solidFill>
                <a:cs typeface="Times New Roman" pitchFamily="18" charset="0"/>
              </a:rPr>
              <a:t>menunjukkan</a:t>
            </a:r>
            <a:r>
              <a:rPr lang="en-US" altLang="zh-CN" sz="2800" dirty="0">
                <a:solidFill>
                  <a:prstClr val="black"/>
                </a:solidFill>
                <a:cs typeface="Times New Roman" pitchFamily="18" charset="0"/>
              </a:rPr>
              <a:t> nilai OEE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89444" y="397612"/>
            <a:ext cx="1804981" cy="4431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457200" algn="l"/>
                <a:tab pos="800100" algn="l"/>
              </a:tabLst>
            </a:pPr>
            <a:r>
              <a:rPr lang="en-US" altLang="zh-CN" sz="3200" dirty="0">
                <a:solidFill>
                  <a:prstClr val="black"/>
                </a:solidFill>
                <a:cs typeface="Times New Roman" pitchFamily="18" charset="0"/>
              </a:rPr>
              <a:t>Visual OEE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886" y="3944091"/>
            <a:ext cx="2852056" cy="27399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975DD7-ABA2-4635-A28D-7187F940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B9889-C105-485F-AA45-4E9239B45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2182434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5C1214-7BFA-46F4-A7BF-59C40BF90459}"/>
              </a:ext>
            </a:extLst>
          </p:cNvPr>
          <p:cNvSpPr/>
          <p:nvPr/>
        </p:nvSpPr>
        <p:spPr>
          <a:xfrm>
            <a:off x="518797" y="329258"/>
            <a:ext cx="3707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HUBUNGAN OEE dan FMEA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8F1805-E4A2-4111-AC0F-DDA129D6B72A}"/>
              </a:ext>
            </a:extLst>
          </p:cNvPr>
          <p:cNvSpPr/>
          <p:nvPr/>
        </p:nvSpPr>
        <p:spPr>
          <a:xfrm>
            <a:off x="409616" y="994611"/>
            <a:ext cx="75879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Perhitungan</a:t>
            </a:r>
            <a:r>
              <a:rPr lang="en-US" dirty="0"/>
              <a:t> Nilai six big losses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berguna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kerugian</a:t>
            </a:r>
            <a:r>
              <a:rPr lang="en-US" dirty="0"/>
              <a:t> </a:t>
            </a:r>
          </a:p>
          <a:p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kerusakan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, </a:t>
            </a:r>
            <a:r>
              <a:rPr lang="en-US" dirty="0" err="1"/>
              <a:t>kerugian</a:t>
            </a:r>
            <a:r>
              <a:rPr lang="en-US" dirty="0"/>
              <a:t> </a:t>
            </a:r>
            <a:r>
              <a:rPr lang="en-US" dirty="0" err="1"/>
              <a:t>persiapan</a:t>
            </a:r>
            <a:r>
              <a:rPr lang="en-US" dirty="0"/>
              <a:t>, </a:t>
            </a:r>
            <a:r>
              <a:rPr lang="en-US" dirty="0" err="1"/>
              <a:t>kerugian</a:t>
            </a:r>
            <a:r>
              <a:rPr lang="en-US" dirty="0"/>
              <a:t> </a:t>
            </a:r>
            <a:r>
              <a:rPr lang="en-US" dirty="0" err="1"/>
              <a:t>kerusakan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</a:p>
          <a:p>
            <a:r>
              <a:rPr lang="en-US" dirty="0"/>
              <a:t>dan </a:t>
            </a:r>
            <a:r>
              <a:rPr lang="en-US" dirty="0" err="1"/>
              <a:t>kerusakan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merugikan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1013F7-33DD-4294-A470-4D25171029FC}"/>
              </a:ext>
            </a:extLst>
          </p:cNvPr>
          <p:cNvSpPr/>
          <p:nvPr/>
        </p:nvSpPr>
        <p:spPr>
          <a:xfrm>
            <a:off x="409616" y="2166629"/>
            <a:ext cx="70038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Identfikasi</a:t>
            </a:r>
            <a:r>
              <a:rPr lang="en-US" dirty="0"/>
              <a:t> </a:t>
            </a:r>
            <a:r>
              <a:rPr lang="en-US" dirty="0" err="1"/>
              <a:t>Penyebab</a:t>
            </a:r>
            <a:r>
              <a:rPr lang="en-US" dirty="0"/>
              <a:t> </a:t>
            </a:r>
            <a:r>
              <a:rPr lang="en-US" dirty="0" err="1"/>
              <a:t>Kegagalan</a:t>
            </a:r>
            <a:r>
              <a:rPr lang="en-US" dirty="0"/>
              <a:t> dengan </a:t>
            </a:r>
            <a:r>
              <a:rPr lang="en-US" dirty="0" err="1"/>
              <a:t>menggunakan</a:t>
            </a:r>
            <a:r>
              <a:rPr lang="en-US" dirty="0"/>
              <a:t> FMEA</a:t>
            </a:r>
          </a:p>
          <a:p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akibat</a:t>
            </a:r>
            <a:r>
              <a:rPr lang="en-US" dirty="0"/>
              <a:t> </a:t>
            </a:r>
            <a:r>
              <a:rPr lang="en-US" dirty="0" err="1"/>
              <a:t>kegagalan</a:t>
            </a:r>
            <a:r>
              <a:rPr lang="en-US" dirty="0"/>
              <a:t> yang </a:t>
            </a:r>
            <a:r>
              <a:rPr lang="en-US" dirty="0" err="1"/>
              <a:t>terjadi</a:t>
            </a:r>
            <a:r>
              <a:rPr lang="en-US" dirty="0"/>
              <a:t> pada </a:t>
            </a:r>
            <a:r>
              <a:rPr lang="en-US" dirty="0" err="1"/>
              <a:t>produk</a:t>
            </a:r>
            <a:r>
              <a:rPr lang="en-US" dirty="0"/>
              <a:t> yang di </a:t>
            </a:r>
            <a:r>
              <a:rPr lang="en-US" dirty="0" err="1"/>
              <a:t>produksi</a:t>
            </a:r>
            <a:r>
              <a:rPr lang="en-US" dirty="0"/>
              <a:t> </a:t>
            </a:r>
          </a:p>
          <a:p>
            <a:r>
              <a:rPr lang="en-US" dirty="0" err="1"/>
              <a:t>Misal</a:t>
            </a:r>
            <a:r>
              <a:rPr lang="en-US" dirty="0"/>
              <a:t> : </a:t>
            </a:r>
            <a:r>
              <a:rPr lang="en-US" dirty="0" err="1"/>
              <a:t>kerugian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reduced speed losses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1460F2-026D-46BB-8B1E-CCCC4053B2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9" t="37801" r="38563" b="24554"/>
          <a:stretch/>
        </p:blipFill>
        <p:spPr>
          <a:xfrm>
            <a:off x="388305" y="3338647"/>
            <a:ext cx="4314188" cy="24868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C3607F-5939-4353-A129-92200ABBBB43}"/>
              </a:ext>
            </a:extLst>
          </p:cNvPr>
          <p:cNvSpPr/>
          <p:nvPr/>
        </p:nvSpPr>
        <p:spPr>
          <a:xfrm>
            <a:off x="4702493" y="3185734"/>
            <a:ext cx="44415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RPN. </a:t>
            </a:r>
          </a:p>
          <a:p>
            <a:r>
              <a:rPr lang="en-US" dirty="0"/>
              <a:t>Nilai RPN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keseriusan</a:t>
            </a:r>
            <a:r>
              <a:rPr lang="en-US" dirty="0"/>
              <a:t> dari </a:t>
            </a:r>
          </a:p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kerugian.Semakin</a:t>
            </a:r>
            <a:r>
              <a:rPr lang="en-US" dirty="0"/>
              <a:t> besar </a:t>
            </a:r>
            <a:r>
              <a:rPr lang="en-US" dirty="0" err="1"/>
              <a:t>nilai</a:t>
            </a:r>
            <a:r>
              <a:rPr lang="en-US" dirty="0"/>
              <a:t> RPN </a:t>
            </a:r>
          </a:p>
          <a:p>
            <a:r>
              <a:rPr lang="en-US" dirty="0" err="1"/>
              <a:t>menunjukkan</a:t>
            </a:r>
            <a:r>
              <a:rPr lang="en-US" dirty="0"/>
              <a:t>  </a:t>
            </a:r>
            <a:r>
              <a:rPr lang="en-US" dirty="0" err="1"/>
              <a:t>semakin</a:t>
            </a:r>
            <a:r>
              <a:rPr lang="en-US" dirty="0"/>
              <a:t> besar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. </a:t>
            </a:r>
          </a:p>
          <a:p>
            <a:r>
              <a:rPr lang="en-US" dirty="0"/>
              <a:t>Nilai RPN </a:t>
            </a:r>
            <a:r>
              <a:rPr lang="en-US" dirty="0" err="1"/>
              <a:t>didapatkan</a:t>
            </a:r>
            <a:r>
              <a:rPr lang="en-US" dirty="0"/>
              <a:t> dari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perkalian</a:t>
            </a:r>
            <a:r>
              <a:rPr lang="en-US" dirty="0"/>
              <a:t> </a:t>
            </a:r>
          </a:p>
          <a:p>
            <a:r>
              <a:rPr lang="en-US" dirty="0" err="1"/>
              <a:t>nilai</a:t>
            </a:r>
            <a:r>
              <a:rPr lang="en-US" dirty="0"/>
              <a:t> Severity, </a:t>
            </a:r>
            <a:r>
              <a:rPr lang="en-US" dirty="0" err="1"/>
              <a:t>Occurance</a:t>
            </a:r>
            <a:r>
              <a:rPr lang="en-US" dirty="0"/>
              <a:t>, dan Detection.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34AE6C-80D1-4C38-A9D6-E2040B4C4446}"/>
              </a:ext>
            </a:extLst>
          </p:cNvPr>
          <p:cNvSpPr/>
          <p:nvPr/>
        </p:nvSpPr>
        <p:spPr>
          <a:xfrm>
            <a:off x="4769891" y="514895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Analisis</a:t>
            </a:r>
            <a:r>
              <a:rPr lang="en-US" dirty="0"/>
              <a:t> dan </a:t>
            </a:r>
            <a:r>
              <a:rPr lang="en-US" dirty="0" err="1"/>
              <a:t>ajukan</a:t>
            </a:r>
            <a:r>
              <a:rPr lang="en-US" dirty="0"/>
              <a:t> </a:t>
            </a:r>
            <a:r>
              <a:rPr lang="en-US" dirty="0" err="1"/>
              <a:t>usulan</a:t>
            </a:r>
            <a:r>
              <a:rPr lang="en-US" dirty="0"/>
              <a:t> </a:t>
            </a:r>
            <a:r>
              <a:rPr lang="en-US" dirty="0" err="1"/>
              <a:t>perbaikan</a:t>
            </a:r>
            <a:endParaRPr lang="en-US" dirty="0"/>
          </a:p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perbaikan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mengurangi</a:t>
            </a:r>
            <a:r>
              <a:rPr lang="en-US" dirty="0"/>
              <a:t> six big losses </a:t>
            </a:r>
            <a:r>
              <a:rPr lang="en-US" dirty="0" err="1"/>
              <a:t>berdasarkan</a:t>
            </a:r>
            <a:r>
              <a:rPr lang="en-US" dirty="0"/>
              <a:t> failure cause yang </a:t>
            </a:r>
            <a:r>
              <a:rPr lang="en-US" dirty="0" err="1"/>
              <a:t>terpilih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59A90A-DBD3-426A-9A72-88F80A26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9856A-4B30-4285-9666-BAB896C57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3667811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A672C0-0DB5-4EBD-8233-9FE6185C1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69" t="26593" r="7779" b="46186"/>
          <a:stretch/>
        </p:blipFill>
        <p:spPr>
          <a:xfrm>
            <a:off x="6284898" y="2097951"/>
            <a:ext cx="2776806" cy="28853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8A0C38-56DC-4926-92FB-A90396363F1C}"/>
              </a:ext>
            </a:extLst>
          </p:cNvPr>
          <p:cNvSpPr/>
          <p:nvPr/>
        </p:nvSpPr>
        <p:spPr>
          <a:xfrm>
            <a:off x="557219" y="1986338"/>
            <a:ext cx="775361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1.Melibatkan </a:t>
            </a:r>
            <a:r>
              <a:rPr lang="en-US" sz="2800" dirty="0" err="1"/>
              <a:t>karyawan</a:t>
            </a:r>
            <a:endParaRPr lang="en-US" sz="2800" dirty="0"/>
          </a:p>
          <a:p>
            <a:r>
              <a:rPr lang="en-US" sz="2800" dirty="0"/>
              <a:t>2. </a:t>
            </a:r>
            <a:r>
              <a:rPr lang="en-US" sz="2800" dirty="0" err="1"/>
              <a:t>Memberikan</a:t>
            </a:r>
            <a:r>
              <a:rPr lang="en-US" sz="2800" dirty="0"/>
              <a:t> </a:t>
            </a:r>
            <a:r>
              <a:rPr lang="en-US" sz="2800" dirty="0" err="1"/>
              <a:t>kepemimpinan</a:t>
            </a:r>
            <a:r>
              <a:rPr lang="en-US" sz="2800" dirty="0"/>
              <a:t> </a:t>
            </a:r>
            <a:r>
              <a:rPr lang="en-US" sz="2800" dirty="0" err="1"/>
              <a:t>aktif</a:t>
            </a:r>
            <a:endParaRPr lang="en-US" sz="2800" dirty="0"/>
          </a:p>
          <a:p>
            <a:r>
              <a:rPr lang="en-US" sz="2800" dirty="0"/>
              <a:t>3. </a:t>
            </a:r>
            <a:r>
              <a:rPr lang="en-US" sz="2800" dirty="0" err="1"/>
              <a:t>Bagikan</a:t>
            </a:r>
            <a:r>
              <a:rPr lang="en-US" sz="2800" dirty="0"/>
              <a:t> </a:t>
            </a:r>
            <a:r>
              <a:rPr lang="en-US" sz="2800" dirty="0" err="1"/>
              <a:t>kisah</a:t>
            </a:r>
            <a:r>
              <a:rPr lang="en-US" sz="2800" dirty="0"/>
              <a:t> </a:t>
            </a:r>
            <a:r>
              <a:rPr lang="en-US" sz="2800" dirty="0" err="1"/>
              <a:t>sukses</a:t>
            </a:r>
            <a:endParaRPr lang="en-US" sz="2800" dirty="0"/>
          </a:p>
          <a:p>
            <a:r>
              <a:rPr lang="en-US" sz="2800" dirty="0"/>
              <a:t>4. </a:t>
            </a:r>
            <a:r>
              <a:rPr lang="en-US" sz="2800" dirty="0" err="1"/>
              <a:t>Hadiah</a:t>
            </a:r>
            <a:r>
              <a:rPr lang="en-US" sz="2800" dirty="0"/>
              <a:t> dan </a:t>
            </a:r>
            <a:r>
              <a:rPr lang="en-US" sz="2800" dirty="0" err="1"/>
              <a:t>pengakuan</a:t>
            </a:r>
            <a:endParaRPr lang="en-US" sz="2800" dirty="0"/>
          </a:p>
          <a:p>
            <a:r>
              <a:rPr lang="en-US" sz="2800" dirty="0"/>
              <a:t>5. Terus </a:t>
            </a:r>
            <a:r>
              <a:rPr lang="en-US" sz="2800" dirty="0" err="1"/>
              <a:t>meningkatkan</a:t>
            </a:r>
            <a:r>
              <a:rPr lang="en-US" sz="2800" dirty="0"/>
              <a:t> OEE</a:t>
            </a:r>
          </a:p>
          <a:p>
            <a:r>
              <a:rPr lang="en-US" sz="2800" dirty="0"/>
              <a:t>6. </a:t>
            </a:r>
            <a:r>
              <a:rPr lang="en-US" sz="2800" dirty="0" err="1"/>
              <a:t>Mengembangkan</a:t>
            </a:r>
            <a:r>
              <a:rPr lang="en-US" sz="2800" dirty="0"/>
              <a:t> TPM dari </a:t>
            </a:r>
            <a:r>
              <a:rPr lang="en-US" sz="2800" dirty="0" err="1"/>
              <a:t>waktu</a:t>
            </a:r>
            <a:endParaRPr lang="en-US" sz="2800" dirty="0"/>
          </a:p>
          <a:p>
            <a:r>
              <a:rPr lang="en-US" sz="2800" dirty="0"/>
              <a:t>ke </a:t>
            </a:r>
            <a:r>
              <a:rPr lang="en-US" sz="2800" dirty="0" err="1"/>
              <a:t>waktu</a:t>
            </a:r>
            <a:r>
              <a:rPr lang="en-US" sz="2800" dirty="0"/>
              <a:t> dan </a:t>
            </a:r>
            <a:r>
              <a:rPr lang="en-US" sz="2800" dirty="0" err="1"/>
              <a:t>terintegrasi</a:t>
            </a:r>
            <a:r>
              <a:rPr lang="en-US" sz="2800" dirty="0"/>
              <a:t> dengan lean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8253D9-F36B-468F-8F41-6F751F142F81}"/>
              </a:ext>
            </a:extLst>
          </p:cNvPr>
          <p:cNvSpPr/>
          <p:nvPr/>
        </p:nvSpPr>
        <p:spPr>
          <a:xfrm>
            <a:off x="598900" y="554202"/>
            <a:ext cx="6964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Cara </a:t>
            </a:r>
            <a:r>
              <a:rPr lang="en-US" sz="3600" dirty="0" err="1"/>
              <a:t>mempertahankan</a:t>
            </a:r>
            <a:r>
              <a:rPr lang="en-US" sz="3600" dirty="0"/>
              <a:t> TPM &amp; OEE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712D21-AC95-4A0B-915B-410E8B4F0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4D8B6-20BB-486C-B2B7-23EF17C32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29744947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z="2400" b="1" smtClean="0">
                <a:solidFill>
                  <a:srgbClr val="FF0000"/>
                </a:solidFill>
              </a:rPr>
              <a:pPr/>
              <a:t>43</a:t>
            </a:fld>
            <a:endParaRPr lang="en-US" sz="2400" b="1">
              <a:solidFill>
                <a:srgbClr val="FF0000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28205" y="2116477"/>
            <a:ext cx="9172205" cy="4741524"/>
          </a:xfrm>
          <a:prstGeom prst="rect">
            <a:avLst/>
          </a:prstGeom>
          <a:noFill/>
        </p:spPr>
      </p:pic>
      <p:sp>
        <p:nvSpPr>
          <p:cNvPr id="11" name="TextBox 1"/>
          <p:cNvSpPr txBox="1"/>
          <p:nvPr/>
        </p:nvSpPr>
        <p:spPr>
          <a:xfrm>
            <a:off x="1063452" y="544649"/>
            <a:ext cx="7197548" cy="11383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1981200" algn="l"/>
              </a:tabLst>
            </a:pPr>
            <a:r>
              <a:rPr lang="en-US" altLang="zh-CN" sz="4800" b="1" dirty="0">
                <a:solidFill>
                  <a:srgbClr val="333399"/>
                </a:solidFill>
                <a:cs typeface="Times New Roman" pitchFamily="18" charset="0"/>
              </a:rPr>
              <a:t>PENERAPAN</a:t>
            </a:r>
            <a:r>
              <a:rPr lang="en-US" altLang="zh-CN" sz="4800" dirty="0">
                <a:cs typeface="Times New Roman" pitchFamily="18" charset="0"/>
              </a:rPr>
              <a:t> </a:t>
            </a:r>
            <a:r>
              <a:rPr lang="en-US" altLang="zh-CN" sz="4800" b="1" dirty="0">
                <a:solidFill>
                  <a:srgbClr val="333399"/>
                </a:solidFill>
                <a:cs typeface="Times New Roman" pitchFamily="18" charset="0"/>
              </a:rPr>
              <a:t>AUTONOMOUS</a:t>
            </a:r>
          </a:p>
          <a:p>
            <a:pPr>
              <a:lnSpc>
                <a:spcPts val="4200"/>
              </a:lnSpc>
              <a:tabLst>
                <a:tab pos="1981200" algn="l"/>
              </a:tabLst>
            </a:pPr>
            <a:r>
              <a:rPr lang="en-US" altLang="zh-CN" sz="4800" dirty="0"/>
              <a:t>	</a:t>
            </a:r>
            <a:r>
              <a:rPr lang="en-US" altLang="zh-CN" sz="4800" b="1" dirty="0">
                <a:solidFill>
                  <a:srgbClr val="333399"/>
                </a:solidFill>
                <a:cs typeface="Times New Roman" pitchFamily="18" charset="0"/>
              </a:rPr>
              <a:t>MAINTENANCE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432169-6974-4879-A30A-C2A030A7B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28313008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/>
          <p:cNvSpPr/>
          <p:nvPr/>
        </p:nvSpPr>
        <p:spPr>
          <a:xfrm>
            <a:off x="449297" y="1676735"/>
            <a:ext cx="3200399" cy="2308860"/>
          </a:xfrm>
          <a:custGeom>
            <a:avLst/>
            <a:gdLst>
              <a:gd name="connsiteX0" fmla="*/ 0 w 3200399"/>
              <a:gd name="connsiteY0" fmla="*/ 2308860 h 2308860"/>
              <a:gd name="connsiteX1" fmla="*/ 3200399 w 3200399"/>
              <a:gd name="connsiteY1" fmla="*/ 2308860 h 2308860"/>
              <a:gd name="connsiteX2" fmla="*/ 3200399 w 3200399"/>
              <a:gd name="connsiteY2" fmla="*/ 0 h 2308860"/>
              <a:gd name="connsiteX3" fmla="*/ 0 w 3200399"/>
              <a:gd name="connsiteY3" fmla="*/ 0 h 2308860"/>
              <a:gd name="connsiteX4" fmla="*/ 0 w 3200399"/>
              <a:gd name="connsiteY4" fmla="*/ 2308860 h 23088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0399" h="2308860">
                <a:moveTo>
                  <a:pt x="0" y="2308860"/>
                </a:moveTo>
                <a:lnTo>
                  <a:pt x="3200399" y="2308860"/>
                </a:lnTo>
                <a:lnTo>
                  <a:pt x="3200399" y="0"/>
                </a:lnTo>
                <a:lnTo>
                  <a:pt x="0" y="0"/>
                </a:lnTo>
                <a:lnTo>
                  <a:pt x="0" y="2308860"/>
                </a:ln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600"/>
              </a:lnSpc>
              <a:tabLst>
                <a:tab pos="25400" algn="l"/>
                <a:tab pos="88900" algn="l"/>
                <a:tab pos="190500" algn="l"/>
                <a:tab pos="266700" algn="l"/>
                <a:tab pos="673100" algn="l"/>
                <a:tab pos="1003300" algn="l"/>
              </a:tabLst>
            </a:pPr>
            <a:r>
              <a:rPr lang="en-US" altLang="zh-CN" sz="2000" b="1" u="sng" dirty="0">
                <a:solidFill>
                  <a:schemeClr val="tx1"/>
                </a:solidFill>
                <a:cs typeface="Times New Roman" pitchFamily="18" charset="0"/>
              </a:rPr>
              <a:t>BUDAYA LAMA</a:t>
            </a:r>
          </a:p>
          <a:p>
            <a:pPr>
              <a:lnSpc>
                <a:spcPts val="1000"/>
              </a:lnSpc>
            </a:pP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ts val="1000"/>
              </a:lnSpc>
            </a:pP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ts val="2300"/>
              </a:lnSpc>
              <a:tabLst>
                <a:tab pos="25400" algn="l"/>
                <a:tab pos="88900" algn="l"/>
                <a:tab pos="190500" algn="l"/>
                <a:tab pos="266700" algn="l"/>
                <a:tab pos="673100" algn="l"/>
                <a:tab pos="1003300" algn="l"/>
              </a:tabLst>
            </a:pPr>
            <a:r>
              <a:rPr lang="en-US" altLang="zh-CN" sz="2000" dirty="0">
                <a:solidFill>
                  <a:schemeClr val="tx1"/>
                </a:solidFill>
              </a:rPr>
              <a:t>			</a:t>
            </a:r>
            <a:r>
              <a:rPr lang="en-US" altLang="zh-CN" sz="2000" b="1" i="1" dirty="0">
                <a:solidFill>
                  <a:schemeClr val="tx1"/>
                </a:solidFill>
                <a:cs typeface="Times New Roman" pitchFamily="18" charset="0"/>
              </a:rPr>
              <a:t>“</a:t>
            </a:r>
            <a:r>
              <a:rPr lang="en-US" altLang="zh-CN" sz="20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 err="1">
                <a:solidFill>
                  <a:schemeClr val="tx1"/>
                </a:solidFill>
                <a:cs typeface="Times New Roman" pitchFamily="18" charset="0"/>
              </a:rPr>
              <a:t>Saya</a:t>
            </a:r>
            <a:r>
              <a:rPr lang="en-US" altLang="zh-CN" sz="20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 err="1">
                <a:solidFill>
                  <a:schemeClr val="tx1"/>
                </a:solidFill>
                <a:cs typeface="Times New Roman" pitchFamily="18" charset="0"/>
              </a:rPr>
              <a:t>bagian</a:t>
            </a:r>
            <a:r>
              <a:rPr lang="en-US" altLang="zh-CN" sz="20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chemeClr val="tx1"/>
                </a:solidFill>
                <a:cs typeface="Times New Roman" pitchFamily="18" charset="0"/>
              </a:rPr>
              <a:t>produksi,</a:t>
            </a:r>
          </a:p>
          <a:p>
            <a:pPr>
              <a:lnSpc>
                <a:spcPts val="2100"/>
              </a:lnSpc>
              <a:tabLst>
                <a:tab pos="25400" algn="l"/>
                <a:tab pos="88900" algn="l"/>
                <a:tab pos="190500" algn="l"/>
                <a:tab pos="266700" algn="l"/>
                <a:tab pos="673100" algn="l"/>
                <a:tab pos="1003300" algn="l"/>
              </a:tabLst>
            </a:pPr>
            <a:r>
              <a:rPr lang="en-US" altLang="zh-CN" sz="2000" b="1" i="1" dirty="0" err="1">
                <a:solidFill>
                  <a:schemeClr val="tx1"/>
                </a:solidFill>
                <a:cs typeface="Times New Roman" pitchFamily="18" charset="0"/>
              </a:rPr>
              <a:t>saya</a:t>
            </a:r>
            <a:r>
              <a:rPr lang="en-US" altLang="zh-CN" sz="20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chemeClr val="tx1"/>
                </a:solidFill>
                <a:cs typeface="Times New Roman" pitchFamily="18" charset="0"/>
              </a:rPr>
              <a:t>yang</a:t>
            </a:r>
            <a:r>
              <a:rPr lang="en-US" altLang="zh-CN" sz="20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 err="1">
                <a:solidFill>
                  <a:schemeClr val="tx1"/>
                </a:solidFill>
                <a:cs typeface="Times New Roman" pitchFamily="18" charset="0"/>
              </a:rPr>
              <a:t>mengoperasikan</a:t>
            </a:r>
            <a:endParaRPr lang="en-US" altLang="zh-CN" sz="2000" b="1" i="1" dirty="0">
              <a:solidFill>
                <a:schemeClr val="tx1"/>
              </a:solidFill>
              <a:cs typeface="Times New Roman" pitchFamily="18" charset="0"/>
            </a:endParaRPr>
          </a:p>
          <a:p>
            <a:pPr>
              <a:lnSpc>
                <a:spcPts val="2100"/>
              </a:lnSpc>
              <a:tabLst>
                <a:tab pos="25400" algn="l"/>
                <a:tab pos="88900" algn="l"/>
                <a:tab pos="190500" algn="l"/>
                <a:tab pos="266700" algn="l"/>
                <a:tab pos="673100" algn="l"/>
                <a:tab pos="1003300" algn="l"/>
              </a:tabLst>
            </a:pPr>
            <a:r>
              <a:rPr lang="en-US" altLang="zh-CN" sz="2000" dirty="0">
                <a:solidFill>
                  <a:schemeClr val="tx1"/>
                </a:solidFill>
              </a:rPr>
              <a:t>	</a:t>
            </a:r>
            <a:r>
              <a:rPr lang="en-US" altLang="zh-CN" sz="2000" b="1" i="1" dirty="0" err="1">
                <a:solidFill>
                  <a:schemeClr val="tx1"/>
                </a:solidFill>
                <a:cs typeface="Times New Roman" pitchFamily="18" charset="0"/>
              </a:rPr>
              <a:t>mesin</a:t>
            </a:r>
            <a:r>
              <a:rPr lang="en-US" altLang="zh-CN" sz="20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 err="1">
                <a:solidFill>
                  <a:schemeClr val="tx1"/>
                </a:solidFill>
                <a:cs typeface="Times New Roman" pitchFamily="18" charset="0"/>
              </a:rPr>
              <a:t>untuk</a:t>
            </a:r>
            <a:r>
              <a:rPr lang="en-US" altLang="zh-CN" sz="20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 err="1">
                <a:solidFill>
                  <a:schemeClr val="tx1"/>
                </a:solidFill>
                <a:cs typeface="Times New Roman" pitchFamily="18" charset="0"/>
              </a:rPr>
              <a:t>menghasilkan</a:t>
            </a:r>
            <a:endParaRPr lang="en-US" altLang="zh-CN" sz="2000" b="1" i="1" dirty="0">
              <a:solidFill>
                <a:schemeClr val="tx1"/>
              </a:solidFill>
              <a:cs typeface="Times New Roman" pitchFamily="18" charset="0"/>
            </a:endParaRPr>
          </a:p>
          <a:p>
            <a:pPr>
              <a:lnSpc>
                <a:spcPts val="2100"/>
              </a:lnSpc>
              <a:tabLst>
                <a:tab pos="25400" algn="l"/>
                <a:tab pos="88900" algn="l"/>
                <a:tab pos="190500" algn="l"/>
                <a:tab pos="266700" algn="l"/>
                <a:tab pos="673100" algn="l"/>
                <a:tab pos="1003300" algn="l"/>
              </a:tabLst>
            </a:pPr>
            <a:r>
              <a:rPr lang="en-US" altLang="zh-CN" sz="2000" dirty="0">
                <a:solidFill>
                  <a:schemeClr val="tx1"/>
                </a:solidFill>
              </a:rPr>
              <a:t>				</a:t>
            </a:r>
            <a:r>
              <a:rPr lang="en-US" altLang="zh-CN" sz="2000" b="1" i="1" dirty="0" err="1">
                <a:solidFill>
                  <a:schemeClr val="tx1"/>
                </a:solidFill>
                <a:cs typeface="Times New Roman" pitchFamily="18" charset="0"/>
              </a:rPr>
              <a:t>barang</a:t>
            </a:r>
            <a:r>
              <a:rPr lang="en-US" altLang="zh-CN" sz="2000" b="1" i="1" dirty="0">
                <a:solidFill>
                  <a:schemeClr val="tx1"/>
                </a:solidFill>
                <a:cs typeface="Times New Roman" pitchFamily="18" charset="0"/>
              </a:rPr>
              <a:t>,</a:t>
            </a:r>
            <a:r>
              <a:rPr lang="en-US" altLang="zh-CN" sz="20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 err="1">
                <a:solidFill>
                  <a:schemeClr val="tx1"/>
                </a:solidFill>
                <a:cs typeface="Times New Roman" pitchFamily="18" charset="0"/>
              </a:rPr>
              <a:t>maka</a:t>
            </a:r>
            <a:r>
              <a:rPr lang="en-US" altLang="zh-CN" sz="20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 err="1">
                <a:solidFill>
                  <a:schemeClr val="tx1"/>
                </a:solidFill>
                <a:cs typeface="Times New Roman" pitchFamily="18" charset="0"/>
              </a:rPr>
              <a:t>merawat</a:t>
            </a:r>
            <a:endParaRPr lang="en-US" altLang="zh-CN" sz="2000" b="1" i="1" dirty="0">
              <a:solidFill>
                <a:schemeClr val="tx1"/>
              </a:solidFill>
              <a:cs typeface="Times New Roman" pitchFamily="18" charset="0"/>
            </a:endParaRPr>
          </a:p>
          <a:p>
            <a:pPr>
              <a:lnSpc>
                <a:spcPts val="2100"/>
              </a:lnSpc>
              <a:tabLst>
                <a:tab pos="25400" algn="l"/>
                <a:tab pos="88900" algn="l"/>
                <a:tab pos="190500" algn="l"/>
                <a:tab pos="266700" algn="l"/>
                <a:tab pos="673100" algn="l"/>
                <a:tab pos="1003300" algn="l"/>
              </a:tabLst>
            </a:pPr>
            <a:r>
              <a:rPr lang="en-US" altLang="zh-CN" sz="2000" dirty="0">
                <a:solidFill>
                  <a:schemeClr val="tx1"/>
                </a:solidFill>
              </a:rPr>
              <a:t>		</a:t>
            </a:r>
            <a:r>
              <a:rPr lang="en-US" altLang="zh-CN" sz="2000" b="1" i="1" dirty="0" err="1">
                <a:solidFill>
                  <a:schemeClr val="tx1"/>
                </a:solidFill>
                <a:cs typeface="Times New Roman" pitchFamily="18" charset="0"/>
              </a:rPr>
              <a:t>mesin</a:t>
            </a:r>
            <a:r>
              <a:rPr lang="en-US" altLang="zh-CN" sz="2000" b="1" i="1" dirty="0">
                <a:solidFill>
                  <a:schemeClr val="tx1"/>
                </a:solidFill>
                <a:cs typeface="Times New Roman" pitchFamily="18" charset="0"/>
              </a:rPr>
              <a:t>…</a:t>
            </a:r>
            <a:r>
              <a:rPr lang="en-US" altLang="zh-CN" sz="2000" b="1" i="1" dirty="0" err="1">
                <a:solidFill>
                  <a:schemeClr val="tx1"/>
                </a:solidFill>
                <a:cs typeface="Times New Roman" pitchFamily="18" charset="0"/>
              </a:rPr>
              <a:t>bukan</a:t>
            </a:r>
            <a:r>
              <a:rPr lang="en-US" altLang="zh-CN" sz="20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 err="1">
                <a:solidFill>
                  <a:schemeClr val="tx1"/>
                </a:solidFill>
                <a:cs typeface="Times New Roman" pitchFamily="18" charset="0"/>
              </a:rPr>
              <a:t>tugas</a:t>
            </a:r>
            <a:r>
              <a:rPr lang="en-US" altLang="zh-CN" sz="20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 err="1">
                <a:solidFill>
                  <a:schemeClr val="tx1"/>
                </a:solidFill>
                <a:cs typeface="Times New Roman" pitchFamily="18" charset="0"/>
              </a:rPr>
              <a:t>saya</a:t>
            </a:r>
            <a:endParaRPr lang="en-US" altLang="zh-CN" sz="2000" b="1" i="1" dirty="0">
              <a:solidFill>
                <a:schemeClr val="tx1"/>
              </a:solidFill>
              <a:cs typeface="Times New Roman" pitchFamily="18" charset="0"/>
            </a:endParaRPr>
          </a:p>
          <a:p>
            <a:pPr>
              <a:lnSpc>
                <a:spcPts val="2100"/>
              </a:lnSpc>
              <a:tabLst>
                <a:tab pos="25400" algn="l"/>
                <a:tab pos="88900" algn="l"/>
                <a:tab pos="190500" algn="l"/>
                <a:tab pos="266700" algn="l"/>
                <a:tab pos="673100" algn="l"/>
                <a:tab pos="1003300" algn="l"/>
              </a:tabLst>
            </a:pPr>
            <a:r>
              <a:rPr lang="en-US" altLang="zh-CN" sz="2000" dirty="0">
                <a:solidFill>
                  <a:schemeClr val="tx1"/>
                </a:solidFill>
              </a:rPr>
              <a:t>						</a:t>
            </a:r>
            <a:r>
              <a:rPr lang="en-US" altLang="zh-CN" sz="2000" b="1" i="1" dirty="0">
                <a:solidFill>
                  <a:schemeClr val="tx1"/>
                </a:solidFill>
                <a:cs typeface="Times New Roman" pitchFamily="18" charset="0"/>
              </a:rPr>
              <a:t>dong….”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5597941" y="1697283"/>
            <a:ext cx="3200400" cy="2308860"/>
          </a:xfrm>
          <a:custGeom>
            <a:avLst/>
            <a:gdLst>
              <a:gd name="connsiteX0" fmla="*/ 0 w 3200400"/>
              <a:gd name="connsiteY0" fmla="*/ 2308860 h 2308860"/>
              <a:gd name="connsiteX1" fmla="*/ 3200400 w 3200400"/>
              <a:gd name="connsiteY1" fmla="*/ 2308860 h 2308860"/>
              <a:gd name="connsiteX2" fmla="*/ 3200400 w 3200400"/>
              <a:gd name="connsiteY2" fmla="*/ 0 h 2308860"/>
              <a:gd name="connsiteX3" fmla="*/ 0 w 3200400"/>
              <a:gd name="connsiteY3" fmla="*/ 0 h 2308860"/>
              <a:gd name="connsiteX4" fmla="*/ 0 w 3200400"/>
              <a:gd name="connsiteY4" fmla="*/ 2308860 h 23088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00400" h="2308860">
                <a:moveTo>
                  <a:pt x="0" y="2308860"/>
                </a:moveTo>
                <a:lnTo>
                  <a:pt x="3200400" y="2308860"/>
                </a:lnTo>
                <a:lnTo>
                  <a:pt x="3200400" y="0"/>
                </a:lnTo>
                <a:lnTo>
                  <a:pt x="0" y="0"/>
                </a:lnTo>
                <a:lnTo>
                  <a:pt x="0" y="2308860"/>
                </a:lnTo>
              </a:path>
            </a:pathLst>
          </a:custGeom>
          <a:solidFill>
            <a:schemeClr val="tx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600"/>
              </a:lnSpc>
              <a:tabLst>
                <a:tab pos="25400" algn="l"/>
                <a:tab pos="165100" algn="l"/>
                <a:tab pos="177800" algn="l"/>
                <a:tab pos="330200" algn="l"/>
                <a:tab pos="469900" algn="l"/>
                <a:tab pos="660400" algn="l"/>
              </a:tabLst>
            </a:pPr>
            <a:r>
              <a:rPr lang="en-US" altLang="zh-CN" sz="2000" b="1" u="sng" dirty="0">
                <a:solidFill>
                  <a:schemeClr val="bg1"/>
                </a:solidFill>
                <a:cs typeface="Times New Roman" pitchFamily="18" charset="0"/>
              </a:rPr>
              <a:t>BUDAYA BARU</a:t>
            </a:r>
          </a:p>
          <a:p>
            <a:pPr>
              <a:lnSpc>
                <a:spcPts val="1000"/>
              </a:lnSpc>
            </a:pP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ts val="1000"/>
              </a:lnSpc>
            </a:pP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ts val="2300"/>
              </a:lnSpc>
              <a:tabLst>
                <a:tab pos="25400" algn="l"/>
                <a:tab pos="165100" algn="l"/>
                <a:tab pos="177800" algn="l"/>
                <a:tab pos="330200" algn="l"/>
                <a:tab pos="469900" algn="l"/>
                <a:tab pos="660400" algn="l"/>
              </a:tabLst>
            </a:pPr>
            <a:r>
              <a:rPr lang="en-US" altLang="zh-CN" sz="2000" dirty="0">
                <a:solidFill>
                  <a:schemeClr val="bg1"/>
                </a:solidFill>
              </a:rPr>
              <a:t>			</a:t>
            </a:r>
            <a:r>
              <a:rPr lang="en-US" altLang="zh-CN" sz="2000" b="1" i="1" dirty="0">
                <a:solidFill>
                  <a:schemeClr val="bg1"/>
                </a:solidFill>
                <a:cs typeface="Times New Roman" pitchFamily="18" charset="0"/>
              </a:rPr>
              <a:t>“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 err="1">
                <a:solidFill>
                  <a:schemeClr val="bg1"/>
                </a:solidFill>
                <a:cs typeface="Times New Roman" pitchFamily="18" charset="0"/>
              </a:rPr>
              <a:t>Saya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 err="1">
                <a:solidFill>
                  <a:schemeClr val="bg1"/>
                </a:solidFill>
                <a:cs typeface="Times New Roman" pitchFamily="18" charset="0"/>
              </a:rPr>
              <a:t>bagian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chemeClr val="bg1"/>
                </a:solidFill>
                <a:cs typeface="Times New Roman" pitchFamily="18" charset="0"/>
              </a:rPr>
              <a:t>produksi,</a:t>
            </a:r>
          </a:p>
          <a:p>
            <a:pPr>
              <a:lnSpc>
                <a:spcPts val="2100"/>
              </a:lnSpc>
              <a:tabLst>
                <a:tab pos="25400" algn="l"/>
                <a:tab pos="165100" algn="l"/>
                <a:tab pos="177800" algn="l"/>
                <a:tab pos="330200" algn="l"/>
                <a:tab pos="469900" algn="l"/>
                <a:tab pos="660400" algn="l"/>
              </a:tabLst>
            </a:pPr>
            <a:r>
              <a:rPr lang="en-US" altLang="zh-CN" sz="2000" dirty="0">
                <a:solidFill>
                  <a:schemeClr val="bg1"/>
                </a:solidFill>
              </a:rPr>
              <a:t>		</a:t>
            </a:r>
            <a:r>
              <a:rPr lang="en-US" altLang="zh-CN" sz="2000" b="1" i="1" dirty="0" err="1">
                <a:solidFill>
                  <a:schemeClr val="bg1"/>
                </a:solidFill>
                <a:cs typeface="Times New Roman" pitchFamily="18" charset="0"/>
              </a:rPr>
              <a:t>saya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chemeClr val="bg1"/>
                </a:solidFill>
                <a:cs typeface="Times New Roman" pitchFamily="18" charset="0"/>
              </a:rPr>
              <a:t>yang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 err="1">
                <a:solidFill>
                  <a:schemeClr val="bg1"/>
                </a:solidFill>
                <a:cs typeface="Times New Roman" pitchFamily="18" charset="0"/>
              </a:rPr>
              <a:t>punya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 err="1">
                <a:solidFill>
                  <a:schemeClr val="bg1"/>
                </a:solidFill>
                <a:cs typeface="Times New Roman" pitchFamily="18" charset="0"/>
              </a:rPr>
              <a:t>mesin</a:t>
            </a:r>
            <a:r>
              <a:rPr lang="en-US" altLang="zh-CN" sz="2000" b="1" i="1" dirty="0">
                <a:solidFill>
                  <a:schemeClr val="bg1"/>
                </a:solidFill>
                <a:cs typeface="Times New Roman" pitchFamily="18" charset="0"/>
              </a:rPr>
              <a:t>,</a:t>
            </a:r>
          </a:p>
          <a:p>
            <a:pPr>
              <a:lnSpc>
                <a:spcPts val="2100"/>
              </a:lnSpc>
              <a:tabLst>
                <a:tab pos="25400" algn="l"/>
                <a:tab pos="165100" algn="l"/>
                <a:tab pos="177800" algn="l"/>
                <a:tab pos="330200" algn="l"/>
                <a:tab pos="469900" algn="l"/>
                <a:tab pos="660400" algn="l"/>
              </a:tabLst>
            </a:pPr>
            <a:r>
              <a:rPr lang="en-US" altLang="zh-CN" sz="2000" dirty="0">
                <a:solidFill>
                  <a:schemeClr val="bg1"/>
                </a:solidFill>
              </a:rPr>
              <a:t>	</a:t>
            </a:r>
            <a:r>
              <a:rPr lang="en-US" altLang="zh-CN" sz="2000" b="1" i="1" dirty="0" err="1">
                <a:solidFill>
                  <a:schemeClr val="bg1"/>
                </a:solidFill>
                <a:cs typeface="Times New Roman" pitchFamily="18" charset="0"/>
              </a:rPr>
              <a:t>maka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 err="1">
                <a:solidFill>
                  <a:schemeClr val="bg1"/>
                </a:solidFill>
                <a:cs typeface="Times New Roman" pitchFamily="18" charset="0"/>
              </a:rPr>
              <a:t>menjaga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 err="1">
                <a:solidFill>
                  <a:schemeClr val="bg1"/>
                </a:solidFill>
                <a:cs typeface="Times New Roman" pitchFamily="18" charset="0"/>
              </a:rPr>
              <a:t>mesin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 err="1">
                <a:solidFill>
                  <a:schemeClr val="bg1"/>
                </a:solidFill>
                <a:cs typeface="Times New Roman" pitchFamily="18" charset="0"/>
              </a:rPr>
              <a:t>tetap</a:t>
            </a:r>
            <a:endParaRPr lang="en-US" altLang="zh-CN" sz="2000" b="1" i="1" dirty="0">
              <a:solidFill>
                <a:schemeClr val="bg1"/>
              </a:solidFill>
              <a:cs typeface="Times New Roman" pitchFamily="18" charset="0"/>
            </a:endParaRPr>
          </a:p>
          <a:p>
            <a:pPr>
              <a:lnSpc>
                <a:spcPts val="2100"/>
              </a:lnSpc>
              <a:tabLst>
                <a:tab pos="25400" algn="l"/>
                <a:tab pos="165100" algn="l"/>
                <a:tab pos="177800" algn="l"/>
                <a:tab pos="330200" algn="l"/>
                <a:tab pos="469900" algn="l"/>
                <a:tab pos="660400" algn="l"/>
              </a:tabLst>
            </a:pPr>
            <a:r>
              <a:rPr lang="en-US" altLang="zh-CN" sz="2000" dirty="0">
                <a:solidFill>
                  <a:schemeClr val="bg1"/>
                </a:solidFill>
              </a:rPr>
              <a:t>				</a:t>
            </a:r>
            <a:r>
              <a:rPr lang="en-US" altLang="zh-CN" sz="2000" b="1" i="1" dirty="0">
                <a:solidFill>
                  <a:schemeClr val="bg1"/>
                </a:solidFill>
                <a:cs typeface="Times New Roman" pitchFamily="18" charset="0"/>
              </a:rPr>
              <a:t>“</a:t>
            </a:r>
            <a:r>
              <a:rPr lang="en-US" altLang="zh-CN" sz="2000" b="1" i="1" dirty="0" err="1">
                <a:solidFill>
                  <a:schemeClr val="bg1"/>
                </a:solidFill>
                <a:cs typeface="Times New Roman" pitchFamily="18" charset="0"/>
              </a:rPr>
              <a:t>sehat</a:t>
            </a:r>
            <a:r>
              <a:rPr lang="en-US" altLang="zh-CN" sz="2000" b="1" i="1" dirty="0">
                <a:solidFill>
                  <a:schemeClr val="bg1"/>
                </a:solidFill>
                <a:cs typeface="Times New Roman" pitchFamily="18" charset="0"/>
              </a:rPr>
              <a:t>”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 err="1">
                <a:solidFill>
                  <a:schemeClr val="bg1"/>
                </a:solidFill>
                <a:cs typeface="Times New Roman" pitchFamily="18" charset="0"/>
              </a:rPr>
              <a:t>adalah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 err="1">
                <a:solidFill>
                  <a:schemeClr val="bg1"/>
                </a:solidFill>
                <a:cs typeface="Times New Roman" pitchFamily="18" charset="0"/>
              </a:rPr>
              <a:t>tugas</a:t>
            </a:r>
            <a:endParaRPr lang="en-US" altLang="zh-CN" sz="2000" b="1" i="1" dirty="0">
              <a:solidFill>
                <a:schemeClr val="bg1"/>
              </a:solidFill>
              <a:cs typeface="Times New Roman" pitchFamily="18" charset="0"/>
            </a:endParaRPr>
          </a:p>
          <a:p>
            <a:pPr>
              <a:lnSpc>
                <a:spcPts val="2100"/>
              </a:lnSpc>
              <a:tabLst>
                <a:tab pos="25400" algn="l"/>
                <a:tab pos="165100" algn="l"/>
                <a:tab pos="177800" algn="l"/>
                <a:tab pos="330200" algn="l"/>
                <a:tab pos="469900" algn="l"/>
                <a:tab pos="660400" algn="l"/>
              </a:tabLst>
            </a:pPr>
            <a:r>
              <a:rPr lang="en-US" altLang="zh-CN" sz="2000" b="1" i="1" dirty="0" err="1">
                <a:solidFill>
                  <a:schemeClr val="bg1"/>
                </a:solidFill>
                <a:cs typeface="Times New Roman" pitchFamily="18" charset="0"/>
              </a:rPr>
              <a:t>saya</a:t>
            </a:r>
            <a:r>
              <a:rPr lang="en-US" altLang="zh-CN" sz="2000" b="1" i="1" dirty="0">
                <a:solidFill>
                  <a:schemeClr val="bg1"/>
                </a:solidFill>
                <a:cs typeface="Times New Roman" pitchFamily="18" charset="0"/>
              </a:rPr>
              <a:t>….SAYA AKAN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chemeClr val="bg1"/>
                </a:solidFill>
                <a:cs typeface="Times New Roman" pitchFamily="18" charset="0"/>
              </a:rPr>
              <a:t>RAWAT</a:t>
            </a:r>
          </a:p>
          <a:p>
            <a:pPr>
              <a:lnSpc>
                <a:spcPts val="2100"/>
              </a:lnSpc>
              <a:tabLst>
                <a:tab pos="25400" algn="l"/>
                <a:tab pos="165100" algn="l"/>
                <a:tab pos="177800" algn="l"/>
                <a:tab pos="330200" algn="l"/>
                <a:tab pos="469900" algn="l"/>
                <a:tab pos="660400" algn="l"/>
              </a:tabLst>
            </a:pPr>
            <a:r>
              <a:rPr lang="en-US" altLang="zh-CN" sz="2000" dirty="0">
                <a:solidFill>
                  <a:schemeClr val="bg1"/>
                </a:solidFill>
              </a:rPr>
              <a:t>					</a:t>
            </a:r>
            <a:r>
              <a:rPr lang="en-US" altLang="zh-CN" sz="2000" b="1" i="1" dirty="0">
                <a:solidFill>
                  <a:schemeClr val="bg1"/>
                </a:solidFill>
                <a:cs typeface="Times New Roman" pitchFamily="18" charset="0"/>
              </a:rPr>
              <a:t>MESIN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chemeClr val="bg1"/>
                </a:solidFill>
                <a:cs typeface="Times New Roman" pitchFamily="18" charset="0"/>
              </a:rPr>
              <a:t>SAYA….!!!”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3"/>
          <a:srcRect t="52048" r="55182"/>
          <a:stretch/>
        </p:blipFill>
        <p:spPr bwMode="auto">
          <a:xfrm>
            <a:off x="377379" y="4537494"/>
            <a:ext cx="2982521" cy="2149741"/>
          </a:xfrm>
          <a:prstGeom prst="rect">
            <a:avLst/>
          </a:prstGeom>
          <a:noFill/>
        </p:spPr>
      </p:pic>
      <p:sp>
        <p:nvSpPr>
          <p:cNvPr id="13" name="TextBox 1"/>
          <p:cNvSpPr txBox="1"/>
          <p:nvPr/>
        </p:nvSpPr>
        <p:spPr>
          <a:xfrm>
            <a:off x="3014833" y="386796"/>
            <a:ext cx="3039678" cy="4334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b="1" dirty="0">
                <a:cs typeface="Times New Roman" pitchFamily="18" charset="0"/>
              </a:rPr>
              <a:t>Keunikan </a:t>
            </a:r>
            <a:r>
              <a:rPr lang="en-US" altLang="zh-CN" sz="3200" b="1" dirty="0" err="1">
                <a:cs typeface="Times New Roman" pitchFamily="18" charset="0"/>
              </a:rPr>
              <a:t>dari</a:t>
            </a:r>
            <a:r>
              <a:rPr lang="en-US" altLang="zh-CN" sz="3200" b="1" dirty="0">
                <a:cs typeface="Times New Roman" pitchFamily="18" charset="0"/>
              </a:rPr>
              <a:t> AM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94343" y="1761297"/>
            <a:ext cx="679673" cy="2677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  <a:tab pos="88900" algn="l"/>
                <a:tab pos="190500" algn="l"/>
                <a:tab pos="266700" algn="l"/>
                <a:tab pos="673100" algn="l"/>
                <a:tab pos="1003300" algn="l"/>
              </a:tabLst>
            </a:pPr>
            <a:r>
              <a:rPr lang="en-US" altLang="zh-CN" sz="2000" dirty="0">
                <a:solidFill>
                  <a:srgbClr val="FF0000"/>
                </a:solidFill>
              </a:rPr>
              <a:t>					</a:t>
            </a:r>
            <a:endParaRPr lang="en-US" altLang="zh-CN" sz="2000" b="1" i="1" dirty="0">
              <a:solidFill>
                <a:srgbClr val="FF0000"/>
              </a:solidFill>
              <a:cs typeface="Times New Roman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5741714" y="1792293"/>
            <a:ext cx="666849" cy="2677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  <a:tab pos="165100" algn="l"/>
                <a:tab pos="177800" algn="l"/>
                <a:tab pos="330200" algn="l"/>
                <a:tab pos="469900" algn="l"/>
                <a:tab pos="660400" algn="l"/>
              </a:tabLst>
            </a:pPr>
            <a:r>
              <a:rPr lang="en-US" altLang="zh-CN" sz="2000" dirty="0">
                <a:solidFill>
                  <a:schemeClr val="bg1"/>
                </a:solidFill>
              </a:rPr>
              <a:t>						</a:t>
            </a:r>
            <a:endParaRPr lang="en-US" altLang="zh-CN" sz="2000" b="1" i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449297" y="1185173"/>
            <a:ext cx="7303153" cy="4198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800" i="1" dirty="0">
                <a:cs typeface="Times New Roman" pitchFamily="18" charset="0"/>
              </a:rPr>
              <a:t>-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i="1" dirty="0">
                <a:cs typeface="Times New Roman" pitchFamily="18" charset="0"/>
              </a:rPr>
              <a:t>Melibatkan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i="1" dirty="0">
                <a:cs typeface="Times New Roman" pitchFamily="18" charset="0"/>
              </a:rPr>
              <a:t>operator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i="1" dirty="0">
                <a:cs typeface="Times New Roman" pitchFamily="18" charset="0"/>
              </a:rPr>
              <a:t>produksi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i="1" dirty="0" err="1">
                <a:cs typeface="Times New Roman" pitchFamily="18" charset="0"/>
              </a:rPr>
              <a:t>dalam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i="1" dirty="0" err="1">
                <a:cs typeface="Times New Roman" pitchFamily="18" charset="0"/>
              </a:rPr>
              <a:t>perawatan</a:t>
            </a:r>
            <a:endParaRPr lang="en-US" altLang="zh-CN" sz="2800" i="1" dirty="0">
              <a:cs typeface="Times New Roman" pitchFamily="18" charset="0"/>
            </a:endParaRPr>
          </a:p>
        </p:txBody>
      </p:sp>
      <p:pic>
        <p:nvPicPr>
          <p:cNvPr id="17" name="Picture 16"/>
          <p:cNvPicPr>
            <a:picLocks noChangeAspect="1" noChangeArrowheads="1"/>
          </p:cNvPicPr>
          <p:nvPr/>
        </p:nvPicPr>
        <p:blipFill rotWithShape="1">
          <a:blip r:embed="rId3"/>
          <a:srcRect l="54619" t="52048"/>
          <a:stretch/>
        </p:blipFill>
        <p:spPr bwMode="auto">
          <a:xfrm>
            <a:off x="5669796" y="4015954"/>
            <a:ext cx="3020016" cy="2149741"/>
          </a:xfrm>
          <a:prstGeom prst="rect">
            <a:avLst/>
          </a:prstGeom>
          <a:noFill/>
        </p:spPr>
      </p:pic>
      <p:sp>
        <p:nvSpPr>
          <p:cNvPr id="2" name="Right Arrow 1"/>
          <p:cNvSpPr/>
          <p:nvPr/>
        </p:nvSpPr>
        <p:spPr>
          <a:xfrm>
            <a:off x="3727707" y="2259821"/>
            <a:ext cx="1816262" cy="127000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TRANSFORMASI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77548" y="5676248"/>
            <a:ext cx="3697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I LOVE MY MACHINE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2625689" y="820248"/>
            <a:ext cx="3832261" cy="71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934B6-1D34-430C-8338-E8598B2B3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1583B-03F1-49F8-9B17-203DEF82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231694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25815" y="3501765"/>
            <a:ext cx="3098800" cy="2679700"/>
          </a:xfrm>
          <a:prstGeom prst="rect">
            <a:avLst/>
          </a:prstGeom>
          <a:noFill/>
        </p:spPr>
      </p:pic>
      <p:sp>
        <p:nvSpPr>
          <p:cNvPr id="11" name="TextBox 1"/>
          <p:cNvSpPr txBox="1"/>
          <p:nvPr/>
        </p:nvSpPr>
        <p:spPr>
          <a:xfrm>
            <a:off x="961431" y="1884077"/>
            <a:ext cx="6426439" cy="3713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622300" algn="l"/>
              </a:tabLst>
            </a:pPr>
            <a:r>
              <a:rPr lang="en-US" altLang="zh-CN" sz="2400" dirty="0">
                <a:cs typeface="Times New Roman" pitchFamily="18" charset="0"/>
              </a:rPr>
              <a:t>Kegiatan yang dirancang untuk melibatkan operator</a:t>
            </a:r>
          </a:p>
          <a:p>
            <a:pPr>
              <a:lnSpc>
                <a:spcPts val="2500"/>
              </a:lnSpc>
              <a:tabLst>
                <a:tab pos="622300" algn="l"/>
              </a:tabLst>
            </a:pPr>
            <a:r>
              <a:rPr lang="en-US" altLang="zh-CN" sz="2400" dirty="0" err="1">
                <a:cs typeface="Times New Roman" pitchFamily="18" charset="0"/>
              </a:rPr>
              <a:t>dalam</a:t>
            </a:r>
            <a:r>
              <a:rPr lang="en-US" altLang="zh-CN" sz="2400" dirty="0">
                <a:cs typeface="Times New Roman" pitchFamily="18" charset="0"/>
              </a:rPr>
              <a:t> merawat mesinnya sendiri, disamping</a:t>
            </a:r>
          </a:p>
          <a:p>
            <a:pPr>
              <a:lnSpc>
                <a:spcPts val="2500"/>
              </a:lnSpc>
              <a:tabLst>
                <a:tab pos="622300" algn="l"/>
              </a:tabLst>
            </a:pPr>
            <a:r>
              <a:rPr lang="en-US" altLang="zh-CN" sz="2400" dirty="0">
                <a:cs typeface="Times New Roman" pitchFamily="18" charset="0"/>
              </a:rPr>
              <a:t>kegiatan yang dilaksanakan oleh bagian perawatan.</a:t>
            </a:r>
          </a:p>
          <a:p>
            <a:pPr>
              <a:lnSpc>
                <a:spcPts val="2500"/>
              </a:lnSpc>
              <a:tabLst>
                <a:tab pos="622300" algn="l"/>
              </a:tabLst>
            </a:pPr>
            <a:r>
              <a:rPr lang="en-US" altLang="zh-CN" sz="2400" dirty="0">
                <a:cs typeface="Times New Roman" pitchFamily="18" charset="0"/>
              </a:rPr>
              <a:t>Kegiatan tersebut a.l.:</a:t>
            </a:r>
          </a:p>
          <a:p>
            <a:pPr>
              <a:lnSpc>
                <a:spcPts val="3100"/>
              </a:lnSpc>
              <a:tabLst>
                <a:tab pos="622300" algn="l"/>
              </a:tabLst>
            </a:pPr>
            <a:r>
              <a:rPr lang="en-US" altLang="zh-CN" sz="2400" dirty="0"/>
              <a:t>	</a:t>
            </a:r>
            <a:r>
              <a:rPr lang="en-US" altLang="zh-CN" sz="2400" dirty="0">
                <a:cs typeface="Times New Roman" pitchFamily="18" charset="0"/>
              </a:rPr>
              <a:t>•     pembersihan</a:t>
            </a:r>
          </a:p>
          <a:p>
            <a:pPr>
              <a:lnSpc>
                <a:spcPts val="3100"/>
              </a:lnSpc>
              <a:tabLst>
                <a:tab pos="622300" algn="l"/>
              </a:tabLst>
            </a:pPr>
            <a:r>
              <a:rPr lang="en-US" altLang="zh-CN" sz="2400" dirty="0"/>
              <a:t>	</a:t>
            </a:r>
            <a:r>
              <a:rPr lang="en-US" altLang="zh-CN" sz="2400" dirty="0">
                <a:cs typeface="Times New Roman" pitchFamily="18" charset="0"/>
              </a:rPr>
              <a:t>•     pelumasan</a:t>
            </a:r>
          </a:p>
          <a:p>
            <a:pPr>
              <a:lnSpc>
                <a:spcPts val="3100"/>
              </a:lnSpc>
              <a:tabLst>
                <a:tab pos="622300" algn="l"/>
              </a:tabLst>
            </a:pPr>
            <a:r>
              <a:rPr lang="en-US" altLang="zh-CN" sz="2400" dirty="0"/>
              <a:t>	</a:t>
            </a:r>
            <a:r>
              <a:rPr lang="en-US" altLang="zh-CN" sz="2400" dirty="0">
                <a:cs typeface="Times New Roman" pitchFamily="18" charset="0"/>
              </a:rPr>
              <a:t>•     pengencangan mur/baut</a:t>
            </a:r>
          </a:p>
          <a:p>
            <a:pPr>
              <a:lnSpc>
                <a:spcPts val="3100"/>
              </a:lnSpc>
              <a:tabLst>
                <a:tab pos="622300" algn="l"/>
              </a:tabLst>
            </a:pPr>
            <a:r>
              <a:rPr lang="en-US" altLang="zh-CN" sz="2400" dirty="0"/>
              <a:t>	</a:t>
            </a:r>
            <a:r>
              <a:rPr lang="en-US" altLang="zh-CN" sz="2400" dirty="0">
                <a:cs typeface="Times New Roman" pitchFamily="18" charset="0"/>
              </a:rPr>
              <a:t>•     pengecekan harian</a:t>
            </a:r>
          </a:p>
          <a:p>
            <a:pPr>
              <a:lnSpc>
                <a:spcPts val="3100"/>
              </a:lnSpc>
              <a:tabLst>
                <a:tab pos="622300" algn="l"/>
              </a:tabLst>
            </a:pPr>
            <a:r>
              <a:rPr lang="en-US" altLang="zh-CN" sz="2400" dirty="0"/>
              <a:t>	</a:t>
            </a:r>
            <a:r>
              <a:rPr lang="en-US" altLang="zh-CN" sz="2400" dirty="0">
                <a:cs typeface="Times New Roman" pitchFamily="18" charset="0"/>
              </a:rPr>
              <a:t>•     pendeteksian penyimpangan</a:t>
            </a:r>
          </a:p>
          <a:p>
            <a:pPr>
              <a:lnSpc>
                <a:spcPts val="3100"/>
              </a:lnSpc>
              <a:tabLst>
                <a:tab pos="622300" algn="l"/>
              </a:tabLst>
            </a:pPr>
            <a:r>
              <a:rPr lang="en-US" altLang="zh-CN" sz="2400" dirty="0"/>
              <a:t>	</a:t>
            </a:r>
            <a:r>
              <a:rPr lang="en-US" altLang="zh-CN" sz="2400" dirty="0">
                <a:cs typeface="Times New Roman" pitchFamily="18" charset="0"/>
              </a:rPr>
              <a:t>•     reparasi sederhana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638186" y="571222"/>
            <a:ext cx="4320093" cy="4045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622300" algn="l"/>
              </a:tabLst>
            </a:pPr>
            <a:r>
              <a:rPr lang="id-ID" altLang="zh-CN" sz="3200" b="1">
                <a:cs typeface="Times New Roman" pitchFamily="18" charset="0"/>
              </a:rPr>
              <a:t>Autonomus Maintenance</a:t>
            </a:r>
            <a:endParaRPr lang="en-US" altLang="zh-CN" sz="3200" b="1" dirty="0"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565079" cy="2085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638186" y="1078594"/>
            <a:ext cx="6505814" cy="72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0B0D9-70F8-4746-94A8-B6B54530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573E5-2E4F-4B3B-8BD5-1BDE4E3DB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86092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20040" y="1269032"/>
            <a:ext cx="8445500" cy="5088188"/>
          </a:xfrm>
          <a:prstGeom prst="rect">
            <a:avLst/>
          </a:prstGeom>
          <a:noFill/>
        </p:spPr>
      </p:pic>
      <p:sp>
        <p:nvSpPr>
          <p:cNvPr id="11" name="TextBox 1"/>
          <p:cNvSpPr txBox="1"/>
          <p:nvPr/>
        </p:nvSpPr>
        <p:spPr>
          <a:xfrm>
            <a:off x="2116650" y="500780"/>
            <a:ext cx="4696350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4" dirty="0">
                <a:cs typeface="Times New Roman" pitchFamily="18" charset="0"/>
              </a:rPr>
              <a:t>Contoh – </a:t>
            </a:r>
            <a:r>
              <a:rPr lang="en-US" altLang="zh-CN" sz="3204" dirty="0" err="1">
                <a:cs typeface="Times New Roman" pitchFamily="18" charset="0"/>
              </a:rPr>
              <a:t>Pembersihan</a:t>
            </a:r>
            <a:r>
              <a:rPr lang="en-US" altLang="zh-CN" sz="3204" dirty="0">
                <a:cs typeface="Times New Roman" pitchFamily="18" charset="0"/>
              </a:rPr>
              <a:t> Awal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48E19-949C-46E1-98D4-B302B154630E}"/>
              </a:ext>
            </a:extLst>
          </p:cNvPr>
          <p:cNvSpPr txBox="1"/>
          <p:nvPr/>
        </p:nvSpPr>
        <p:spPr>
          <a:xfrm>
            <a:off x="2116650" y="1394331"/>
            <a:ext cx="1835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Arial Black" panose="020B0A04020102020204" pitchFamily="34" charset="0"/>
              </a:rPr>
              <a:t>SEBELUM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4EC75-BBB4-42A4-BD03-CFD318CA507F}"/>
              </a:ext>
            </a:extLst>
          </p:cNvPr>
          <p:cNvSpPr txBox="1"/>
          <p:nvPr/>
        </p:nvSpPr>
        <p:spPr>
          <a:xfrm>
            <a:off x="6776424" y="1421763"/>
            <a:ext cx="183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Arial Black" panose="020B0A04020102020204" pitchFamily="34" charset="0"/>
              </a:rPr>
              <a:t>SESUDAH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B08430-8129-4683-97F8-3975F6D10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92ECC-6DDB-453F-8828-AED42B576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2214482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/>
          <p:cNvSpPr/>
          <p:nvPr/>
        </p:nvSpPr>
        <p:spPr>
          <a:xfrm>
            <a:off x="986027" y="1830072"/>
            <a:ext cx="6995160" cy="4526279"/>
          </a:xfrm>
          <a:custGeom>
            <a:avLst/>
            <a:gdLst>
              <a:gd name="connsiteX0" fmla="*/ 0 w 6995160"/>
              <a:gd name="connsiteY0" fmla="*/ 1129283 h 4526279"/>
              <a:gd name="connsiteX1" fmla="*/ 4736591 w 6995160"/>
              <a:gd name="connsiteY1" fmla="*/ 1129283 h 4526279"/>
              <a:gd name="connsiteX2" fmla="*/ 4736591 w 6995160"/>
              <a:gd name="connsiteY2" fmla="*/ 0 h 4526279"/>
              <a:gd name="connsiteX3" fmla="*/ 6995160 w 6995160"/>
              <a:gd name="connsiteY3" fmla="*/ 2263140 h 4526279"/>
              <a:gd name="connsiteX4" fmla="*/ 4736591 w 6995160"/>
              <a:gd name="connsiteY4" fmla="*/ 4526279 h 4526279"/>
              <a:gd name="connsiteX5" fmla="*/ 4736591 w 6995160"/>
              <a:gd name="connsiteY5" fmla="*/ 3392423 h 4526279"/>
              <a:gd name="connsiteX6" fmla="*/ 0 w 6995160"/>
              <a:gd name="connsiteY6" fmla="*/ 3392423 h 4526279"/>
              <a:gd name="connsiteX7" fmla="*/ 0 w 6995160"/>
              <a:gd name="connsiteY7" fmla="*/ 1129283 h 4526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995160" h="4526279">
                <a:moveTo>
                  <a:pt x="0" y="1129283"/>
                </a:moveTo>
                <a:lnTo>
                  <a:pt x="4736591" y="1129283"/>
                </a:lnTo>
                <a:lnTo>
                  <a:pt x="4736591" y="0"/>
                </a:lnTo>
                <a:lnTo>
                  <a:pt x="6995160" y="2263140"/>
                </a:lnTo>
                <a:lnTo>
                  <a:pt x="4736591" y="4526279"/>
                </a:lnTo>
                <a:lnTo>
                  <a:pt x="4736591" y="3392423"/>
                </a:lnTo>
                <a:lnTo>
                  <a:pt x="0" y="3392423"/>
                </a:lnTo>
                <a:lnTo>
                  <a:pt x="0" y="112928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47699" y="3187957"/>
            <a:ext cx="2468880" cy="1810511"/>
          </a:xfrm>
          <a:custGeom>
            <a:avLst/>
            <a:gdLst>
              <a:gd name="connsiteX0" fmla="*/ 0 w 2468880"/>
              <a:gd name="connsiteY0" fmla="*/ 301751 h 1810511"/>
              <a:gd name="connsiteX1" fmla="*/ 301752 w 2468880"/>
              <a:gd name="connsiteY1" fmla="*/ 0 h 1810511"/>
              <a:gd name="connsiteX2" fmla="*/ 301752 w 2468880"/>
              <a:gd name="connsiteY2" fmla="*/ 0 h 1810511"/>
              <a:gd name="connsiteX3" fmla="*/ 301752 w 2468880"/>
              <a:gd name="connsiteY3" fmla="*/ 0 h 1810511"/>
              <a:gd name="connsiteX4" fmla="*/ 2167128 w 2468880"/>
              <a:gd name="connsiteY4" fmla="*/ 0 h 1810511"/>
              <a:gd name="connsiteX5" fmla="*/ 2167128 w 2468880"/>
              <a:gd name="connsiteY5" fmla="*/ 0 h 1810511"/>
              <a:gd name="connsiteX6" fmla="*/ 2468879 w 2468880"/>
              <a:gd name="connsiteY6" fmla="*/ 301751 h 1810511"/>
              <a:gd name="connsiteX7" fmla="*/ 2468879 w 2468880"/>
              <a:gd name="connsiteY7" fmla="*/ 301751 h 1810511"/>
              <a:gd name="connsiteX8" fmla="*/ 2468879 w 2468880"/>
              <a:gd name="connsiteY8" fmla="*/ 301751 h 1810511"/>
              <a:gd name="connsiteX9" fmla="*/ 2468879 w 2468880"/>
              <a:gd name="connsiteY9" fmla="*/ 1508759 h 1810511"/>
              <a:gd name="connsiteX10" fmla="*/ 2468879 w 2468880"/>
              <a:gd name="connsiteY10" fmla="*/ 1508759 h 1810511"/>
              <a:gd name="connsiteX11" fmla="*/ 2167128 w 2468880"/>
              <a:gd name="connsiteY11" fmla="*/ 1810511 h 1810511"/>
              <a:gd name="connsiteX12" fmla="*/ 2167128 w 2468880"/>
              <a:gd name="connsiteY12" fmla="*/ 1810511 h 1810511"/>
              <a:gd name="connsiteX13" fmla="*/ 2167128 w 2468880"/>
              <a:gd name="connsiteY13" fmla="*/ 1810511 h 1810511"/>
              <a:gd name="connsiteX14" fmla="*/ 301752 w 2468880"/>
              <a:gd name="connsiteY14" fmla="*/ 1810511 h 1810511"/>
              <a:gd name="connsiteX15" fmla="*/ 301752 w 2468880"/>
              <a:gd name="connsiteY15" fmla="*/ 1810511 h 1810511"/>
              <a:gd name="connsiteX16" fmla="*/ 0 w 2468880"/>
              <a:gd name="connsiteY16" fmla="*/ 1508759 h 1810511"/>
              <a:gd name="connsiteX17" fmla="*/ 0 w 2468880"/>
              <a:gd name="connsiteY17" fmla="*/ 1508759 h 1810511"/>
              <a:gd name="connsiteX18" fmla="*/ 0 w 2468880"/>
              <a:gd name="connsiteY18" fmla="*/ 301751 h 1810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2468880" h="1810511">
                <a:moveTo>
                  <a:pt x="0" y="301751"/>
                </a:moveTo>
                <a:cubicBezTo>
                  <a:pt x="0" y="132588"/>
                  <a:pt x="137160" y="0"/>
                  <a:pt x="301752" y="0"/>
                </a:cubicBezTo>
                <a:cubicBezTo>
                  <a:pt x="301752" y="0"/>
                  <a:pt x="301752" y="0"/>
                  <a:pt x="301752" y="0"/>
                </a:cubicBezTo>
                <a:lnTo>
                  <a:pt x="301752" y="0"/>
                </a:lnTo>
                <a:lnTo>
                  <a:pt x="2167128" y="0"/>
                </a:lnTo>
                <a:lnTo>
                  <a:pt x="2167128" y="0"/>
                </a:lnTo>
                <a:cubicBezTo>
                  <a:pt x="2336292" y="0"/>
                  <a:pt x="2468879" y="132588"/>
                  <a:pt x="2468879" y="301751"/>
                </a:cubicBezTo>
                <a:cubicBezTo>
                  <a:pt x="2468879" y="301751"/>
                  <a:pt x="2468879" y="301751"/>
                  <a:pt x="2468879" y="301751"/>
                </a:cubicBezTo>
                <a:lnTo>
                  <a:pt x="2468879" y="301751"/>
                </a:lnTo>
                <a:lnTo>
                  <a:pt x="2468879" y="1508759"/>
                </a:lnTo>
                <a:lnTo>
                  <a:pt x="2468879" y="1508759"/>
                </a:lnTo>
                <a:cubicBezTo>
                  <a:pt x="2468879" y="1673351"/>
                  <a:pt x="2336292" y="1810511"/>
                  <a:pt x="2167128" y="1810511"/>
                </a:cubicBezTo>
                <a:cubicBezTo>
                  <a:pt x="2167128" y="1810511"/>
                  <a:pt x="2167128" y="1810511"/>
                  <a:pt x="2167128" y="1810511"/>
                </a:cubicBezTo>
                <a:lnTo>
                  <a:pt x="2167128" y="1810511"/>
                </a:lnTo>
                <a:lnTo>
                  <a:pt x="301752" y="1810511"/>
                </a:lnTo>
                <a:lnTo>
                  <a:pt x="301752" y="1810511"/>
                </a:lnTo>
                <a:cubicBezTo>
                  <a:pt x="137160" y="1810511"/>
                  <a:pt x="0" y="1673351"/>
                  <a:pt x="0" y="1508759"/>
                </a:cubicBezTo>
                <a:cubicBezTo>
                  <a:pt x="0" y="1508759"/>
                  <a:pt x="0" y="1508759"/>
                  <a:pt x="0" y="1508759"/>
                </a:cubicBezTo>
                <a:lnTo>
                  <a:pt x="0" y="301751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2" name="Freeform 11"/>
          <p:cNvSpPr/>
          <p:nvPr/>
        </p:nvSpPr>
        <p:spPr>
          <a:xfrm>
            <a:off x="3249167" y="3187957"/>
            <a:ext cx="2468880" cy="1810511"/>
          </a:xfrm>
          <a:custGeom>
            <a:avLst/>
            <a:gdLst>
              <a:gd name="connsiteX0" fmla="*/ 0 w 2468880"/>
              <a:gd name="connsiteY0" fmla="*/ 301751 h 1810511"/>
              <a:gd name="connsiteX1" fmla="*/ 301752 w 2468880"/>
              <a:gd name="connsiteY1" fmla="*/ 0 h 1810511"/>
              <a:gd name="connsiteX2" fmla="*/ 301752 w 2468880"/>
              <a:gd name="connsiteY2" fmla="*/ 0 h 1810511"/>
              <a:gd name="connsiteX3" fmla="*/ 301752 w 2468880"/>
              <a:gd name="connsiteY3" fmla="*/ 0 h 1810511"/>
              <a:gd name="connsiteX4" fmla="*/ 2167128 w 2468880"/>
              <a:gd name="connsiteY4" fmla="*/ 0 h 1810511"/>
              <a:gd name="connsiteX5" fmla="*/ 2167128 w 2468880"/>
              <a:gd name="connsiteY5" fmla="*/ 0 h 1810511"/>
              <a:gd name="connsiteX6" fmla="*/ 2468880 w 2468880"/>
              <a:gd name="connsiteY6" fmla="*/ 301751 h 1810511"/>
              <a:gd name="connsiteX7" fmla="*/ 2468880 w 2468880"/>
              <a:gd name="connsiteY7" fmla="*/ 301751 h 1810511"/>
              <a:gd name="connsiteX8" fmla="*/ 2468880 w 2468880"/>
              <a:gd name="connsiteY8" fmla="*/ 301751 h 1810511"/>
              <a:gd name="connsiteX9" fmla="*/ 2468880 w 2468880"/>
              <a:gd name="connsiteY9" fmla="*/ 1508759 h 1810511"/>
              <a:gd name="connsiteX10" fmla="*/ 2468880 w 2468880"/>
              <a:gd name="connsiteY10" fmla="*/ 1508759 h 1810511"/>
              <a:gd name="connsiteX11" fmla="*/ 2167128 w 2468880"/>
              <a:gd name="connsiteY11" fmla="*/ 1810511 h 1810511"/>
              <a:gd name="connsiteX12" fmla="*/ 2167128 w 2468880"/>
              <a:gd name="connsiteY12" fmla="*/ 1810511 h 1810511"/>
              <a:gd name="connsiteX13" fmla="*/ 2167128 w 2468880"/>
              <a:gd name="connsiteY13" fmla="*/ 1810511 h 1810511"/>
              <a:gd name="connsiteX14" fmla="*/ 301752 w 2468880"/>
              <a:gd name="connsiteY14" fmla="*/ 1810511 h 1810511"/>
              <a:gd name="connsiteX15" fmla="*/ 301752 w 2468880"/>
              <a:gd name="connsiteY15" fmla="*/ 1810511 h 1810511"/>
              <a:gd name="connsiteX16" fmla="*/ 0 w 2468880"/>
              <a:gd name="connsiteY16" fmla="*/ 1508759 h 1810511"/>
              <a:gd name="connsiteX17" fmla="*/ 0 w 2468880"/>
              <a:gd name="connsiteY17" fmla="*/ 1508759 h 1810511"/>
              <a:gd name="connsiteX18" fmla="*/ 0 w 2468880"/>
              <a:gd name="connsiteY18" fmla="*/ 301751 h 1810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2468880" h="1810511">
                <a:moveTo>
                  <a:pt x="0" y="301751"/>
                </a:moveTo>
                <a:cubicBezTo>
                  <a:pt x="0" y="132588"/>
                  <a:pt x="137160" y="0"/>
                  <a:pt x="301752" y="0"/>
                </a:cubicBezTo>
                <a:cubicBezTo>
                  <a:pt x="301752" y="0"/>
                  <a:pt x="301752" y="0"/>
                  <a:pt x="301752" y="0"/>
                </a:cubicBezTo>
                <a:lnTo>
                  <a:pt x="301752" y="0"/>
                </a:lnTo>
                <a:lnTo>
                  <a:pt x="2167128" y="0"/>
                </a:lnTo>
                <a:lnTo>
                  <a:pt x="2167128" y="0"/>
                </a:lnTo>
                <a:cubicBezTo>
                  <a:pt x="2336292" y="0"/>
                  <a:pt x="2468880" y="132588"/>
                  <a:pt x="2468880" y="301751"/>
                </a:cubicBezTo>
                <a:cubicBezTo>
                  <a:pt x="2468880" y="301751"/>
                  <a:pt x="2468880" y="301751"/>
                  <a:pt x="2468880" y="301751"/>
                </a:cubicBezTo>
                <a:lnTo>
                  <a:pt x="2468880" y="301751"/>
                </a:lnTo>
                <a:lnTo>
                  <a:pt x="2468880" y="1508759"/>
                </a:lnTo>
                <a:lnTo>
                  <a:pt x="2468880" y="1508759"/>
                </a:lnTo>
                <a:cubicBezTo>
                  <a:pt x="2468880" y="1673351"/>
                  <a:pt x="2336292" y="1810511"/>
                  <a:pt x="2167128" y="1810511"/>
                </a:cubicBezTo>
                <a:cubicBezTo>
                  <a:pt x="2167128" y="1810511"/>
                  <a:pt x="2167128" y="1810511"/>
                  <a:pt x="2167128" y="1810511"/>
                </a:cubicBezTo>
                <a:lnTo>
                  <a:pt x="2167128" y="1810511"/>
                </a:lnTo>
                <a:lnTo>
                  <a:pt x="301752" y="1810511"/>
                </a:lnTo>
                <a:lnTo>
                  <a:pt x="301752" y="1810511"/>
                </a:lnTo>
                <a:cubicBezTo>
                  <a:pt x="137160" y="1810511"/>
                  <a:pt x="0" y="1673351"/>
                  <a:pt x="0" y="1508759"/>
                </a:cubicBezTo>
                <a:cubicBezTo>
                  <a:pt x="0" y="1508759"/>
                  <a:pt x="0" y="1508759"/>
                  <a:pt x="0" y="1508759"/>
                </a:cubicBezTo>
                <a:lnTo>
                  <a:pt x="0" y="301751"/>
                </a:lnTo>
              </a:path>
            </a:pathLst>
          </a:custGeom>
          <a:solidFill>
            <a:srgbClr val="3399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3" name="Freeform 3"/>
          <p:cNvSpPr/>
          <p:nvPr/>
        </p:nvSpPr>
        <p:spPr>
          <a:xfrm>
            <a:off x="5850636" y="3187957"/>
            <a:ext cx="2468880" cy="1810511"/>
          </a:xfrm>
          <a:custGeom>
            <a:avLst/>
            <a:gdLst>
              <a:gd name="connsiteX0" fmla="*/ 0 w 2468880"/>
              <a:gd name="connsiteY0" fmla="*/ 301751 h 1810511"/>
              <a:gd name="connsiteX1" fmla="*/ 301752 w 2468880"/>
              <a:gd name="connsiteY1" fmla="*/ 0 h 1810511"/>
              <a:gd name="connsiteX2" fmla="*/ 301752 w 2468880"/>
              <a:gd name="connsiteY2" fmla="*/ 0 h 1810511"/>
              <a:gd name="connsiteX3" fmla="*/ 301752 w 2468880"/>
              <a:gd name="connsiteY3" fmla="*/ 0 h 1810511"/>
              <a:gd name="connsiteX4" fmla="*/ 2167128 w 2468880"/>
              <a:gd name="connsiteY4" fmla="*/ 0 h 1810511"/>
              <a:gd name="connsiteX5" fmla="*/ 2167128 w 2468880"/>
              <a:gd name="connsiteY5" fmla="*/ 0 h 1810511"/>
              <a:gd name="connsiteX6" fmla="*/ 2468879 w 2468880"/>
              <a:gd name="connsiteY6" fmla="*/ 301751 h 1810511"/>
              <a:gd name="connsiteX7" fmla="*/ 2468879 w 2468880"/>
              <a:gd name="connsiteY7" fmla="*/ 301751 h 1810511"/>
              <a:gd name="connsiteX8" fmla="*/ 2468879 w 2468880"/>
              <a:gd name="connsiteY8" fmla="*/ 301751 h 1810511"/>
              <a:gd name="connsiteX9" fmla="*/ 2468879 w 2468880"/>
              <a:gd name="connsiteY9" fmla="*/ 1508759 h 1810511"/>
              <a:gd name="connsiteX10" fmla="*/ 2468879 w 2468880"/>
              <a:gd name="connsiteY10" fmla="*/ 1508759 h 1810511"/>
              <a:gd name="connsiteX11" fmla="*/ 2167128 w 2468880"/>
              <a:gd name="connsiteY11" fmla="*/ 1810511 h 1810511"/>
              <a:gd name="connsiteX12" fmla="*/ 2167128 w 2468880"/>
              <a:gd name="connsiteY12" fmla="*/ 1810511 h 1810511"/>
              <a:gd name="connsiteX13" fmla="*/ 2167128 w 2468880"/>
              <a:gd name="connsiteY13" fmla="*/ 1810511 h 1810511"/>
              <a:gd name="connsiteX14" fmla="*/ 301752 w 2468880"/>
              <a:gd name="connsiteY14" fmla="*/ 1810511 h 1810511"/>
              <a:gd name="connsiteX15" fmla="*/ 301752 w 2468880"/>
              <a:gd name="connsiteY15" fmla="*/ 1810511 h 1810511"/>
              <a:gd name="connsiteX16" fmla="*/ 0 w 2468880"/>
              <a:gd name="connsiteY16" fmla="*/ 1508759 h 1810511"/>
              <a:gd name="connsiteX17" fmla="*/ 0 w 2468880"/>
              <a:gd name="connsiteY17" fmla="*/ 1508759 h 1810511"/>
              <a:gd name="connsiteX18" fmla="*/ 0 w 2468880"/>
              <a:gd name="connsiteY18" fmla="*/ 301751 h 1810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2468880" h="1810511">
                <a:moveTo>
                  <a:pt x="0" y="301751"/>
                </a:moveTo>
                <a:cubicBezTo>
                  <a:pt x="0" y="132588"/>
                  <a:pt x="137159" y="0"/>
                  <a:pt x="301752" y="0"/>
                </a:cubicBezTo>
                <a:cubicBezTo>
                  <a:pt x="301752" y="0"/>
                  <a:pt x="301752" y="0"/>
                  <a:pt x="301752" y="0"/>
                </a:cubicBezTo>
                <a:lnTo>
                  <a:pt x="301752" y="0"/>
                </a:lnTo>
                <a:lnTo>
                  <a:pt x="2167128" y="0"/>
                </a:lnTo>
                <a:lnTo>
                  <a:pt x="2167128" y="0"/>
                </a:lnTo>
                <a:cubicBezTo>
                  <a:pt x="2336291" y="0"/>
                  <a:pt x="2468879" y="132588"/>
                  <a:pt x="2468879" y="301751"/>
                </a:cubicBezTo>
                <a:cubicBezTo>
                  <a:pt x="2468879" y="301751"/>
                  <a:pt x="2468879" y="301751"/>
                  <a:pt x="2468879" y="301751"/>
                </a:cubicBezTo>
                <a:lnTo>
                  <a:pt x="2468879" y="301751"/>
                </a:lnTo>
                <a:lnTo>
                  <a:pt x="2468879" y="1508759"/>
                </a:lnTo>
                <a:lnTo>
                  <a:pt x="2468879" y="1508759"/>
                </a:lnTo>
                <a:cubicBezTo>
                  <a:pt x="2468879" y="1673351"/>
                  <a:pt x="2336291" y="1810511"/>
                  <a:pt x="2167128" y="1810511"/>
                </a:cubicBezTo>
                <a:cubicBezTo>
                  <a:pt x="2167128" y="1810511"/>
                  <a:pt x="2167128" y="1810511"/>
                  <a:pt x="2167128" y="1810511"/>
                </a:cubicBezTo>
                <a:lnTo>
                  <a:pt x="2167128" y="1810511"/>
                </a:lnTo>
                <a:lnTo>
                  <a:pt x="301752" y="1810511"/>
                </a:lnTo>
                <a:lnTo>
                  <a:pt x="301752" y="1810511"/>
                </a:lnTo>
                <a:cubicBezTo>
                  <a:pt x="137159" y="1810511"/>
                  <a:pt x="0" y="1673351"/>
                  <a:pt x="0" y="1508759"/>
                </a:cubicBezTo>
                <a:cubicBezTo>
                  <a:pt x="0" y="1508759"/>
                  <a:pt x="0" y="1508759"/>
                  <a:pt x="0" y="1508759"/>
                </a:cubicBezTo>
                <a:lnTo>
                  <a:pt x="0" y="301751"/>
                </a:lnTo>
              </a:path>
            </a:pathLst>
          </a:custGeom>
          <a:solidFill>
            <a:srgbClr val="7030A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808" y="3165605"/>
            <a:ext cx="2514600" cy="18542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26308" y="3165605"/>
            <a:ext cx="2514600" cy="18542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29808" y="3165605"/>
            <a:ext cx="2514600" cy="1854200"/>
          </a:xfrm>
          <a:prstGeom prst="rect">
            <a:avLst/>
          </a:prstGeom>
          <a:noFill/>
        </p:spPr>
      </p:pic>
      <p:sp>
        <p:nvSpPr>
          <p:cNvPr id="17" name="TextBox 1"/>
          <p:cNvSpPr txBox="1"/>
          <p:nvPr/>
        </p:nvSpPr>
        <p:spPr>
          <a:xfrm>
            <a:off x="953008" y="3660905"/>
            <a:ext cx="1918602" cy="9538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4300" algn="l"/>
                <a:tab pos="431800" algn="l"/>
                <a:tab pos="495300" algn="l"/>
              </a:tabLst>
            </a:pPr>
            <a:r>
              <a:rPr lang="en-US" altLang="zh-CN" sz="2000" dirty="0">
                <a:solidFill>
                  <a:srgbClr val="FFFFFF"/>
                </a:solidFill>
                <a:cs typeface="Times New Roman" pitchFamily="18" charset="0"/>
              </a:rPr>
              <a:t>Memperbaiki</a:t>
            </a:r>
            <a:r>
              <a:rPr lang="en-US" altLang="zh-CN" sz="2000" dirty="0"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cs typeface="Times New Roman" pitchFamily="18" charset="0"/>
              </a:rPr>
              <a:t>area</a:t>
            </a:r>
          </a:p>
          <a:p>
            <a:pPr>
              <a:lnSpc>
                <a:spcPts val="1800"/>
              </a:lnSpc>
              <a:tabLst>
                <a:tab pos="114300" algn="l"/>
                <a:tab pos="431800" algn="l"/>
                <a:tab pos="495300" algn="l"/>
              </a:tabLst>
            </a:pPr>
            <a:r>
              <a:rPr lang="en-US" altLang="zh-CN" sz="2000" dirty="0"/>
              <a:t>		</a:t>
            </a:r>
            <a:r>
              <a:rPr lang="en-US" altLang="zh-CN" sz="2000" dirty="0">
                <a:solidFill>
                  <a:srgbClr val="FFFFFF"/>
                </a:solidFill>
                <a:cs typeface="Times New Roman" pitchFamily="18" charset="0"/>
              </a:rPr>
              <a:t>yang</a:t>
            </a:r>
            <a:r>
              <a:rPr lang="en-US" altLang="zh-CN" sz="2000" dirty="0"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cs typeface="Times New Roman" pitchFamily="18" charset="0"/>
              </a:rPr>
              <a:t>sulit</a:t>
            </a:r>
          </a:p>
          <a:p>
            <a:pPr>
              <a:lnSpc>
                <a:spcPts val="1800"/>
              </a:lnSpc>
              <a:tabLst>
                <a:tab pos="114300" algn="l"/>
                <a:tab pos="431800" algn="l"/>
                <a:tab pos="495300" algn="l"/>
              </a:tabLst>
            </a:pP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rgbClr val="FFFFFF"/>
                </a:solidFill>
                <a:cs typeface="Times New Roman" pitchFamily="18" charset="0"/>
              </a:rPr>
              <a:t>dibersihkan</a:t>
            </a:r>
            <a:r>
              <a:rPr lang="en-US" altLang="zh-CN" sz="2000" dirty="0"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cs typeface="Times New Roman" pitchFamily="18" charset="0"/>
              </a:rPr>
              <a:t>dan</a:t>
            </a:r>
          </a:p>
          <a:p>
            <a:pPr>
              <a:lnSpc>
                <a:spcPts val="1800"/>
              </a:lnSpc>
              <a:tabLst>
                <a:tab pos="114300" algn="l"/>
                <a:tab pos="431800" algn="l"/>
                <a:tab pos="495300" algn="l"/>
              </a:tabLst>
            </a:pPr>
            <a:r>
              <a:rPr lang="en-US" altLang="zh-CN" sz="2000" dirty="0"/>
              <a:t>			</a:t>
            </a:r>
            <a:r>
              <a:rPr lang="en-US" altLang="zh-CN" sz="2000" dirty="0">
                <a:solidFill>
                  <a:srgbClr val="FFFFFF"/>
                </a:solidFill>
                <a:cs typeface="Times New Roman" pitchFamily="18" charset="0"/>
              </a:rPr>
              <a:t>dilumasi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696208" y="3864105"/>
            <a:ext cx="1458604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</a:tabLst>
            </a:pP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rgbClr val="FFFFFF"/>
                </a:solidFill>
                <a:cs typeface="Times New Roman" pitchFamily="18" charset="0"/>
              </a:rPr>
              <a:t>Menerapkan</a:t>
            </a:r>
          </a:p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sz="2000" dirty="0">
                <a:solidFill>
                  <a:srgbClr val="FFFFFF"/>
                </a:solidFill>
                <a:cs typeface="Times New Roman" pitchFamily="18" charset="0"/>
              </a:rPr>
              <a:t>Visual</a:t>
            </a:r>
            <a:r>
              <a:rPr lang="en-US" altLang="zh-CN" sz="2000" dirty="0"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cs typeface="Times New Roman" pitchFamily="18" charset="0"/>
              </a:rPr>
              <a:t>Control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185408" y="3445005"/>
            <a:ext cx="1876026" cy="14155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88900" algn="l"/>
                <a:tab pos="139700" algn="l"/>
                <a:tab pos="152400" algn="l"/>
                <a:tab pos="304800" algn="l"/>
                <a:tab pos="406400" algn="l"/>
              </a:tabLst>
            </a:pPr>
            <a:r>
              <a:rPr lang="en-US" altLang="zh-CN" sz="2000" dirty="0">
                <a:solidFill>
                  <a:srgbClr val="FFFFFF"/>
                </a:solidFill>
                <a:cs typeface="Times New Roman" pitchFamily="18" charset="0"/>
              </a:rPr>
              <a:t>Mempertahankan</a:t>
            </a:r>
          </a:p>
          <a:p>
            <a:pPr>
              <a:lnSpc>
                <a:spcPts val="1800"/>
              </a:lnSpc>
              <a:tabLst>
                <a:tab pos="88900" algn="l"/>
                <a:tab pos="139700" algn="l"/>
                <a:tab pos="152400" algn="l"/>
                <a:tab pos="304800" algn="l"/>
                <a:tab pos="406400" algn="l"/>
              </a:tabLst>
            </a:pPr>
            <a:r>
              <a:rPr lang="en-US" altLang="zh-CN" sz="2000" dirty="0"/>
              <a:t>		</a:t>
            </a:r>
            <a:r>
              <a:rPr lang="en-US" altLang="zh-CN" sz="2000" dirty="0">
                <a:solidFill>
                  <a:srgbClr val="FFFFFF"/>
                </a:solidFill>
                <a:cs typeface="Times New Roman" pitchFamily="18" charset="0"/>
              </a:rPr>
              <a:t>kondisi</a:t>
            </a:r>
            <a:r>
              <a:rPr lang="en-US" altLang="zh-CN" sz="2000" dirty="0"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cs typeface="Times New Roman" pitchFamily="18" charset="0"/>
              </a:rPr>
              <a:t>optimal</a:t>
            </a:r>
          </a:p>
          <a:p>
            <a:pPr>
              <a:lnSpc>
                <a:spcPts val="1800"/>
              </a:lnSpc>
              <a:tabLst>
                <a:tab pos="88900" algn="l"/>
                <a:tab pos="139700" algn="l"/>
                <a:tab pos="152400" algn="l"/>
                <a:tab pos="304800" algn="l"/>
                <a:tab pos="406400" algn="l"/>
              </a:tabLst>
            </a:pPr>
            <a:r>
              <a:rPr lang="en-US" altLang="zh-CN" sz="2000" dirty="0"/>
              <a:t>					</a:t>
            </a:r>
            <a:r>
              <a:rPr lang="en-US" altLang="zh-CN" sz="2000" dirty="0">
                <a:solidFill>
                  <a:srgbClr val="FFFFFF"/>
                </a:solidFill>
                <a:cs typeface="Times New Roman" pitchFamily="18" charset="0"/>
              </a:rPr>
              <a:t>peralatan</a:t>
            </a:r>
          </a:p>
          <a:p>
            <a:pPr>
              <a:lnSpc>
                <a:spcPts val="1800"/>
              </a:lnSpc>
              <a:tabLst>
                <a:tab pos="88900" algn="l"/>
                <a:tab pos="139700" algn="l"/>
                <a:tab pos="152400" algn="l"/>
                <a:tab pos="304800" algn="l"/>
                <a:tab pos="406400" algn="l"/>
              </a:tabLst>
            </a:pPr>
            <a:r>
              <a:rPr lang="en-US" altLang="zh-CN" sz="2000" dirty="0"/>
              <a:t>			</a:t>
            </a:r>
            <a:r>
              <a:rPr lang="en-US" altLang="zh-CN" sz="2000" dirty="0">
                <a:solidFill>
                  <a:srgbClr val="FFFFFF"/>
                </a:solidFill>
                <a:cs typeface="Times New Roman" pitchFamily="18" charset="0"/>
              </a:rPr>
              <a:t>(pembersihan,</a:t>
            </a:r>
          </a:p>
          <a:p>
            <a:pPr>
              <a:lnSpc>
                <a:spcPts val="1800"/>
              </a:lnSpc>
              <a:tabLst>
                <a:tab pos="88900" algn="l"/>
                <a:tab pos="139700" algn="l"/>
                <a:tab pos="152400" algn="l"/>
                <a:tab pos="304800" algn="l"/>
                <a:tab pos="406400" algn="l"/>
              </a:tabLst>
            </a:pPr>
            <a:r>
              <a:rPr lang="en-US" altLang="zh-CN" sz="2000" dirty="0"/>
              <a:t>				</a:t>
            </a:r>
            <a:r>
              <a:rPr lang="en-US" altLang="zh-CN" sz="2000" dirty="0">
                <a:solidFill>
                  <a:srgbClr val="FFFFFF"/>
                </a:solidFill>
                <a:cs typeface="Times New Roman" pitchFamily="18" charset="0"/>
              </a:rPr>
              <a:t>pelumasan,</a:t>
            </a:r>
          </a:p>
          <a:p>
            <a:pPr>
              <a:lnSpc>
                <a:spcPts val="1800"/>
              </a:lnSpc>
              <a:tabLst>
                <a:tab pos="88900" algn="l"/>
                <a:tab pos="139700" algn="l"/>
                <a:tab pos="152400" algn="l"/>
                <a:tab pos="304800" algn="l"/>
                <a:tab pos="406400" algn="l"/>
              </a:tabLst>
            </a:pP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rgbClr val="FFFFFF"/>
                </a:solidFill>
                <a:cs typeface="Times New Roman" pitchFamily="18" charset="0"/>
              </a:rPr>
              <a:t>pengencangan)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10738" y="972077"/>
            <a:ext cx="3062762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400" i="1" dirty="0" err="1">
                <a:cs typeface="Times New Roman" pitchFamily="18" charset="0"/>
              </a:rPr>
              <a:t>Sasaran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i="1" dirty="0">
                <a:cs typeface="Times New Roman" pitchFamily="18" charset="0"/>
              </a:rPr>
              <a:t>untuk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i="1" dirty="0">
                <a:cs typeface="Times New Roman" pitchFamily="18" charset="0"/>
              </a:rPr>
              <a:t>Peralatan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87858" y="508168"/>
            <a:ext cx="7956550" cy="46935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3200" dirty="0">
                <a:cs typeface="Times New Roman" pitchFamily="18" charset="0"/>
              </a:rPr>
              <a:t>STANDAR PEMBERSIHAN DAN PELUMASAN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01E818-C530-4256-8F20-BE3CA397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333A6-A0BD-4D93-9360-DA03E07F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2684101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z="2400" b="1" smtClean="0">
                <a:solidFill>
                  <a:srgbClr val="FF0000"/>
                </a:solidFill>
              </a:rPr>
              <a:pPr/>
              <a:t>48</a:t>
            </a:fld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720520" y="257722"/>
            <a:ext cx="3811364" cy="10842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4100"/>
              </a:lnSpc>
              <a:tabLst>
                <a:tab pos="1282700" algn="l"/>
              </a:tabLst>
            </a:pPr>
            <a:r>
              <a:rPr lang="en-US" altLang="zh-CN" sz="3200" b="1" dirty="0">
                <a:solidFill>
                  <a:srgbClr val="333399"/>
                </a:solidFill>
                <a:cs typeface="Times New Roman" pitchFamily="18" charset="0"/>
              </a:rPr>
              <a:t>PENERAPAN</a:t>
            </a:r>
            <a:r>
              <a:rPr lang="en-US" altLang="zh-CN" sz="3200" dirty="0"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333399"/>
                </a:solidFill>
                <a:cs typeface="Times New Roman" pitchFamily="18" charset="0"/>
              </a:rPr>
              <a:t>PLANNED</a:t>
            </a:r>
          </a:p>
          <a:p>
            <a:pPr algn="ctr">
              <a:lnSpc>
                <a:spcPts val="4200"/>
              </a:lnSpc>
              <a:tabLst>
                <a:tab pos="1282700" algn="l"/>
              </a:tabLst>
            </a:pPr>
            <a:r>
              <a:rPr lang="en-US" altLang="zh-CN" sz="3200" b="1" dirty="0">
                <a:solidFill>
                  <a:srgbClr val="333399"/>
                </a:solidFill>
                <a:cs typeface="Times New Roman" pitchFamily="18" charset="0"/>
              </a:rPr>
              <a:t>MAINTENANCE</a:t>
            </a:r>
          </a:p>
        </p:txBody>
      </p:sp>
      <p:pic>
        <p:nvPicPr>
          <p:cNvPr id="1026" name="Picture 2" descr="Total Productive Maintenance - TPM - SSCX - Training Consulti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5771"/>
            <a:ext cx="9144000" cy="531222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Rectangle 1"/>
          <p:cNvSpPr/>
          <p:nvPr/>
        </p:nvSpPr>
        <p:spPr>
          <a:xfrm>
            <a:off x="0" y="1469571"/>
            <a:ext cx="9144000" cy="7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4ADEF-00F2-47BE-813F-D2E22375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2563211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/>
          <p:cNvSpPr/>
          <p:nvPr/>
        </p:nvSpPr>
        <p:spPr>
          <a:xfrm>
            <a:off x="430084" y="3855173"/>
            <a:ext cx="8229600" cy="2208276"/>
          </a:xfrm>
          <a:custGeom>
            <a:avLst/>
            <a:gdLst>
              <a:gd name="connsiteX0" fmla="*/ 0 w 8229600"/>
              <a:gd name="connsiteY0" fmla="*/ 2208276 h 2208276"/>
              <a:gd name="connsiteX1" fmla="*/ 8229600 w 8229600"/>
              <a:gd name="connsiteY1" fmla="*/ 2208276 h 2208276"/>
              <a:gd name="connsiteX2" fmla="*/ 8229600 w 8229600"/>
              <a:gd name="connsiteY2" fmla="*/ 0 h 2208276"/>
              <a:gd name="connsiteX3" fmla="*/ 0 w 8229600"/>
              <a:gd name="connsiteY3" fmla="*/ 0 h 2208276"/>
              <a:gd name="connsiteX4" fmla="*/ 0 w 8229600"/>
              <a:gd name="connsiteY4" fmla="*/ 2208276 h 2208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29600" h="2208276">
                <a:moveTo>
                  <a:pt x="0" y="2208276"/>
                </a:moveTo>
                <a:lnTo>
                  <a:pt x="8229600" y="2208276"/>
                </a:lnTo>
                <a:lnTo>
                  <a:pt x="8229600" y="0"/>
                </a:lnTo>
                <a:lnTo>
                  <a:pt x="0" y="0"/>
                </a:lnTo>
                <a:lnTo>
                  <a:pt x="0" y="2208276"/>
                </a:lnTo>
              </a:path>
            </a:pathLst>
          </a:custGeom>
          <a:solidFill>
            <a:srgbClr val="0033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600"/>
              </a:lnSpc>
              <a:tabLst>
                <a:tab pos="127000" algn="l"/>
                <a:tab pos="152400" algn="l"/>
                <a:tab pos="876300" algn="l"/>
                <a:tab pos="7683500" algn="l"/>
              </a:tabLst>
            </a:pPr>
            <a:r>
              <a:rPr lang="en-US" altLang="zh-CN" sz="3200" b="1" u="sng" dirty="0">
                <a:solidFill>
                  <a:srgbClr val="FFFFFF"/>
                </a:solidFill>
                <a:cs typeface="Times New Roman" pitchFamily="18" charset="0"/>
              </a:rPr>
              <a:t>MAINTENANCE MANAGEMENT MENJAWAB:</a:t>
            </a:r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3000"/>
              </a:lnSpc>
              <a:tabLst>
                <a:tab pos="127000" algn="l"/>
                <a:tab pos="152400" algn="l"/>
                <a:tab pos="876300" algn="l"/>
                <a:tab pos="7683500" algn="l"/>
              </a:tabLst>
            </a:pPr>
            <a:r>
              <a:rPr lang="en-US" altLang="zh-CN" sz="3200" dirty="0">
                <a:solidFill>
                  <a:srgbClr val="FFFFFF"/>
                </a:solidFill>
                <a:cs typeface="Times New Roman" pitchFamily="18" charset="0"/>
              </a:rPr>
              <a:t>1.</a:t>
            </a:r>
            <a:r>
              <a:rPr lang="en-US" altLang="zh-CN" sz="3200" dirty="0">
                <a:cs typeface="Times New Roman" pitchFamily="18" charset="0"/>
              </a:rPr>
              <a:t>   </a:t>
            </a:r>
            <a:r>
              <a:rPr lang="en-US" altLang="zh-CN" sz="3200" dirty="0">
                <a:solidFill>
                  <a:srgbClr val="FFFFFF"/>
                </a:solidFill>
                <a:cs typeface="Times New Roman" pitchFamily="18" charset="0"/>
              </a:rPr>
              <a:t>APA YANG</a:t>
            </a:r>
            <a:r>
              <a:rPr lang="en-US" altLang="zh-CN" sz="3200" dirty="0"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FFFFFF"/>
                </a:solidFill>
                <a:cs typeface="Times New Roman" pitchFamily="18" charset="0"/>
              </a:rPr>
              <a:t>HARUS</a:t>
            </a:r>
            <a:r>
              <a:rPr lang="en-US" altLang="zh-CN" sz="3200" dirty="0"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FFFFFF"/>
                </a:solidFill>
                <a:cs typeface="Times New Roman" pitchFamily="18" charset="0"/>
              </a:rPr>
              <a:t>DIPELIHARA ?</a:t>
            </a:r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3000"/>
              </a:lnSpc>
              <a:tabLst>
                <a:tab pos="127000" algn="l"/>
                <a:tab pos="152400" algn="l"/>
                <a:tab pos="876300" algn="l"/>
                <a:tab pos="7683500" algn="l"/>
              </a:tabLst>
            </a:pPr>
            <a:r>
              <a:rPr lang="en-US" altLang="zh-CN" sz="3200" dirty="0">
                <a:solidFill>
                  <a:srgbClr val="FFFFFF"/>
                </a:solidFill>
                <a:cs typeface="Times New Roman" pitchFamily="18" charset="0"/>
              </a:rPr>
              <a:t>2.</a:t>
            </a:r>
            <a:r>
              <a:rPr lang="en-US" altLang="zh-CN" sz="3200" dirty="0">
                <a:cs typeface="Times New Roman" pitchFamily="18" charset="0"/>
              </a:rPr>
              <a:t>   </a:t>
            </a:r>
            <a:r>
              <a:rPr lang="en-US" altLang="zh-CN" sz="3200" dirty="0">
                <a:solidFill>
                  <a:srgbClr val="FFFFFF"/>
                </a:solidFill>
                <a:cs typeface="Times New Roman" pitchFamily="18" charset="0"/>
              </a:rPr>
              <a:t>BAGAIMANA CARA</a:t>
            </a:r>
            <a:r>
              <a:rPr lang="en-US" altLang="zh-CN" sz="3200" dirty="0"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FFFFFF"/>
                </a:solidFill>
                <a:cs typeface="Times New Roman" pitchFamily="18" charset="0"/>
              </a:rPr>
              <a:t>PEMELIHARAANNYA</a:t>
            </a:r>
            <a:r>
              <a:rPr lang="en-US" altLang="zh-CN" sz="3200" dirty="0"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FFFFFF"/>
                </a:solidFill>
                <a:cs typeface="Times New Roman" pitchFamily="18" charset="0"/>
              </a:rPr>
              <a:t>?</a:t>
            </a:r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3000"/>
              </a:lnSpc>
              <a:tabLst>
                <a:tab pos="127000" algn="l"/>
                <a:tab pos="152400" algn="l"/>
                <a:tab pos="876300" algn="l"/>
                <a:tab pos="7683500" algn="l"/>
              </a:tabLst>
            </a:pPr>
            <a:r>
              <a:rPr lang="en-US" altLang="zh-CN" sz="3200" dirty="0">
                <a:solidFill>
                  <a:srgbClr val="FFFFFF"/>
                </a:solidFill>
                <a:cs typeface="Times New Roman" pitchFamily="18" charset="0"/>
              </a:rPr>
              <a:t>3.</a:t>
            </a:r>
            <a:r>
              <a:rPr lang="en-US" altLang="zh-CN" sz="3200" dirty="0">
                <a:cs typeface="Times New Roman" pitchFamily="18" charset="0"/>
              </a:rPr>
              <a:t>   </a:t>
            </a:r>
            <a:r>
              <a:rPr lang="en-US" altLang="zh-CN" sz="3200" dirty="0">
                <a:solidFill>
                  <a:srgbClr val="FFFFFF"/>
                </a:solidFill>
                <a:cs typeface="Times New Roman" pitchFamily="18" charset="0"/>
              </a:rPr>
              <a:t>KAPAN</a:t>
            </a:r>
            <a:r>
              <a:rPr lang="en-US" altLang="zh-CN" sz="3200" dirty="0"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FFFFFF"/>
                </a:solidFill>
                <a:cs typeface="Times New Roman" pitchFamily="18" charset="0"/>
              </a:rPr>
              <a:t>MELAKUKAN</a:t>
            </a:r>
            <a:r>
              <a:rPr lang="en-US" altLang="zh-CN" sz="3200" dirty="0"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FFFFFF"/>
                </a:solidFill>
                <a:cs typeface="Times New Roman" pitchFamily="18" charset="0"/>
              </a:rPr>
              <a:t>PEMELIHARAANNYA</a:t>
            </a:r>
            <a:r>
              <a:rPr lang="en-US" altLang="zh-CN" sz="3200" dirty="0"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FFFFFF"/>
                </a:solidFill>
                <a:cs typeface="Times New Roman" pitchFamily="18" charset="0"/>
              </a:rPr>
              <a:t>?</a:t>
            </a:r>
            <a:endParaRPr lang="zh-CN" alt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0084" y="778366"/>
            <a:ext cx="4332917" cy="4430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88900" algn="l"/>
                <a:tab pos="254000" algn="l"/>
                <a:tab pos="495300" algn="l"/>
                <a:tab pos="1079500" algn="l"/>
              </a:tabLst>
            </a:pPr>
            <a:r>
              <a:rPr lang="en-US" altLang="zh-CN" sz="3200" b="1" dirty="0">
                <a:solidFill>
                  <a:srgbClr val="000000"/>
                </a:solidFill>
                <a:cs typeface="Times New Roman" pitchFamily="18" charset="0"/>
              </a:rPr>
              <a:t>PLANNED MAINTENANCE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0084" y="1514338"/>
            <a:ext cx="6946517" cy="17004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88900" algn="l"/>
                <a:tab pos="254000" algn="l"/>
                <a:tab pos="495300" algn="l"/>
                <a:tab pos="1079500" algn="l"/>
              </a:tabLst>
            </a:pP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Pengorganisasian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operasional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pemeliharaan</a:t>
            </a:r>
          </a:p>
          <a:p>
            <a:pPr>
              <a:lnSpc>
                <a:spcPts val="3300"/>
              </a:lnSpc>
              <a:tabLst>
                <a:tab pos="88900" algn="l"/>
                <a:tab pos="254000" algn="l"/>
                <a:tab pos="495300" algn="l"/>
                <a:tab pos="1079500" algn="l"/>
              </a:tabLst>
            </a:pP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(perawatan)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mesin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cs typeface="Times New Roman" pitchFamily="18" charset="0"/>
              </a:rPr>
              <a:t>dan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cs typeface="Times New Roman" pitchFamily="18" charset="0"/>
              </a:rPr>
              <a:t>fasilitas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industri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yang</a:t>
            </a:r>
          </a:p>
          <a:p>
            <a:pPr>
              <a:lnSpc>
                <a:spcPts val="3300"/>
              </a:lnSpc>
              <a:tabLst>
                <a:tab pos="88900" algn="l"/>
                <a:tab pos="254000" algn="l"/>
                <a:tab pos="495300" algn="l"/>
                <a:tab pos="1079500" algn="l"/>
              </a:tabLst>
            </a:pP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terencana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untuk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memberikan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performansi</a:t>
            </a:r>
          </a:p>
          <a:p>
            <a:pPr>
              <a:lnSpc>
                <a:spcPts val="3300"/>
              </a:lnSpc>
              <a:tabLst>
                <a:tab pos="88900" algn="l"/>
                <a:tab pos="254000" algn="l"/>
                <a:tab pos="495300" algn="l"/>
                <a:tab pos="1079500" algn="l"/>
              </a:tabLst>
            </a:pP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optimal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bagi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kinerja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dan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daya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saing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perusahaan</a:t>
            </a:r>
          </a:p>
        </p:txBody>
      </p:sp>
      <p:sp>
        <p:nvSpPr>
          <p:cNvPr id="2" name="Rectangle 1"/>
          <p:cNvSpPr/>
          <p:nvPr/>
        </p:nvSpPr>
        <p:spPr>
          <a:xfrm>
            <a:off x="7097486" y="0"/>
            <a:ext cx="2046514" cy="58782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89B601-0A1C-400F-B6AB-40201593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1AC630-DC0F-4D96-8997-3B4A0A6EE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4012240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86264" y="480250"/>
            <a:ext cx="6780628" cy="101194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700"/>
              </a:lnSpc>
              <a:tabLst>
                <a:tab pos="63500" algn="l"/>
                <a:tab pos="406400" algn="l"/>
              </a:tabLst>
            </a:pPr>
            <a:r>
              <a:rPr lang="id-ID" altLang="zh-CN" sz="4000" b="1">
                <a:solidFill>
                  <a:prstClr val="black"/>
                </a:solidFill>
                <a:cs typeface="Times New Roman" pitchFamily="18" charset="0"/>
              </a:rPr>
              <a:t>1. </a:t>
            </a:r>
            <a:r>
              <a:rPr lang="en-US" altLang="zh-CN" sz="4000" b="1">
                <a:solidFill>
                  <a:prstClr val="black"/>
                </a:solidFill>
                <a:cs typeface="Times New Roman" pitchFamily="18" charset="0"/>
              </a:rPr>
              <a:t>Apa itu </a:t>
            </a:r>
            <a:r>
              <a:rPr lang="id-ID" altLang="zh-CN" sz="4000" b="1">
                <a:solidFill>
                  <a:prstClr val="black"/>
                </a:solidFill>
                <a:cs typeface="Times New Roman" pitchFamily="18" charset="0"/>
              </a:rPr>
              <a:t>Total Productive </a:t>
            </a:r>
          </a:p>
          <a:p>
            <a:pPr>
              <a:lnSpc>
                <a:spcPts val="3700"/>
              </a:lnSpc>
              <a:tabLst>
                <a:tab pos="63500" algn="l"/>
                <a:tab pos="406400" algn="l"/>
              </a:tabLst>
            </a:pPr>
            <a:r>
              <a:rPr lang="id-ID" altLang="zh-CN" sz="4000" b="1">
                <a:solidFill>
                  <a:prstClr val="black"/>
                </a:solidFill>
                <a:cs typeface="Times New Roman" pitchFamily="18" charset="0"/>
              </a:rPr>
              <a:t>Maintenance (</a:t>
            </a:r>
            <a:r>
              <a:rPr lang="en-US" altLang="zh-CN" sz="4000" b="1">
                <a:solidFill>
                  <a:prstClr val="black"/>
                </a:solidFill>
                <a:cs typeface="Times New Roman" pitchFamily="18" charset="0"/>
              </a:rPr>
              <a:t>TPM</a:t>
            </a:r>
            <a:r>
              <a:rPr lang="id-ID" altLang="zh-CN" sz="4000" b="1">
                <a:solidFill>
                  <a:prstClr val="black"/>
                </a:solidFill>
                <a:cs typeface="Times New Roman" pitchFamily="18" charset="0"/>
              </a:rPr>
              <a:t>) </a:t>
            </a:r>
            <a:r>
              <a:rPr lang="en-US" altLang="zh-CN" sz="4000" b="1">
                <a:solidFill>
                  <a:prstClr val="black"/>
                </a:solidFill>
                <a:cs typeface="Times New Roman" pitchFamily="18" charset="0"/>
              </a:rPr>
              <a:t>?</a:t>
            </a:r>
            <a:endParaRPr lang="en-US" altLang="zh-CN" sz="4000" b="1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8844" y="1903483"/>
            <a:ext cx="7870114" cy="479105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700"/>
              </a:lnSpc>
              <a:tabLst>
                <a:tab pos="63500" algn="l"/>
                <a:tab pos="406400" algn="l"/>
              </a:tabLst>
            </a:pPr>
            <a:r>
              <a:rPr lang="id-ID" altLang="zh-CN" sz="3200" b="1">
                <a:solidFill>
                  <a:prstClr val="black"/>
                </a:solidFill>
                <a:cs typeface="Times New Roman" pitchFamily="18" charset="0"/>
              </a:rPr>
              <a:t>Histori TPM</a:t>
            </a:r>
          </a:p>
          <a:p>
            <a:pPr>
              <a:lnSpc>
                <a:spcPts val="3700"/>
              </a:lnSpc>
              <a:tabLst>
                <a:tab pos="63500" algn="l"/>
                <a:tab pos="406400" algn="l"/>
              </a:tabLst>
            </a:pPr>
            <a:r>
              <a:rPr lang="id-ID" altLang="zh-CN" sz="2000">
                <a:solidFill>
                  <a:prstClr val="black"/>
                </a:solidFill>
                <a:cs typeface="Times New Roman" pitchFamily="18" charset="0"/>
              </a:rPr>
              <a:t>TPM dikembangkan dari konsep asli Preventive Maintenance dari USA yang diterapkan di jepang.</a:t>
            </a:r>
          </a:p>
          <a:p>
            <a:pPr>
              <a:lnSpc>
                <a:spcPts val="3700"/>
              </a:lnSpc>
              <a:tabLst>
                <a:tab pos="63500" algn="l"/>
                <a:tab pos="406400" algn="l"/>
              </a:tabLst>
            </a:pPr>
            <a:endParaRPr lang="id-ID" altLang="zh-CN" sz="2000">
              <a:solidFill>
                <a:prstClr val="black"/>
              </a:solidFill>
              <a:cs typeface="Times New Roman" pitchFamily="18" charset="0"/>
            </a:endParaRPr>
          </a:p>
          <a:p>
            <a:pPr>
              <a:lnSpc>
                <a:spcPts val="3700"/>
              </a:lnSpc>
              <a:tabLst>
                <a:tab pos="63500" algn="l"/>
                <a:tab pos="406400" algn="l"/>
              </a:tabLst>
            </a:pPr>
            <a:r>
              <a:rPr lang="id-ID" altLang="zh-CN" sz="2000">
                <a:solidFill>
                  <a:prstClr val="black"/>
                </a:solidFill>
                <a:cs typeface="Times New Roman" pitchFamily="18" charset="0"/>
              </a:rPr>
              <a:t>Pada tahun 1971 Nippon Denso Co.Ltd pertama kali memperkenalkan dan berhasil menerapkan TPM di Jepang. Mereka memenagkan J</a:t>
            </a:r>
            <a:r>
              <a:rPr lang="en-US" sz="2000"/>
              <a:t>apan Institute of Plant Maintenance (JIPM) PM Excellent Plant Award </a:t>
            </a:r>
            <a:r>
              <a:rPr lang="id-ID" sz="2000"/>
              <a:t>, suatu ajang penghargaan aktifitas perawatan di pabrik. Sejak itu TPM menyebar secara progresif ke seluruh dunia.</a:t>
            </a:r>
          </a:p>
          <a:p>
            <a:pPr algn="r">
              <a:lnSpc>
                <a:spcPts val="3700"/>
              </a:lnSpc>
              <a:tabLst>
                <a:tab pos="63500" algn="l"/>
                <a:tab pos="406400" algn="l"/>
              </a:tabLst>
            </a:pPr>
            <a:r>
              <a:rPr lang="id-ID" altLang="zh-CN" sz="1400" i="1">
                <a:solidFill>
                  <a:prstClr val="black"/>
                </a:solidFill>
                <a:cs typeface="Times New Roman" pitchFamily="18" charset="0"/>
              </a:rPr>
              <a:t>Sumber: Industri Forum UK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604021"/>
            <a:ext cx="6334299" cy="7515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4438996"/>
            <a:ext cx="698269" cy="2419004"/>
          </a:xfrm>
          <a:prstGeom prst="rect">
            <a:avLst/>
          </a:prstGeom>
          <a:solidFill>
            <a:srgbClr val="4CA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5417" t="37170" r="26654" b="16205"/>
          <a:stretch/>
        </p:blipFill>
        <p:spPr>
          <a:xfrm>
            <a:off x="6568514" y="70422"/>
            <a:ext cx="2510444" cy="1831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558B0-5AFA-4967-B3A9-EE8B54CB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C6E75-F958-4CFE-8DA6-33E4A4E2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3180996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287982"/>
            <a:ext cx="3426691" cy="25700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21806" y="1661475"/>
            <a:ext cx="7414801" cy="13029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442913" indent="-442913">
              <a:lnSpc>
                <a:spcPts val="3200"/>
              </a:lnSpc>
              <a:tabLst>
                <a:tab pos="442913" algn="l"/>
                <a:tab pos="800100" algn="l"/>
              </a:tabLst>
            </a:pPr>
            <a:r>
              <a:rPr lang="en-US" altLang="zh-CN" sz="2807" dirty="0">
                <a:cs typeface="Times New Roman" pitchFamily="18" charset="0"/>
              </a:rPr>
              <a:t>•   Faktor-faktor yang harus diperhatikan dalam</a:t>
            </a:r>
          </a:p>
          <a:p>
            <a:pPr marL="442913">
              <a:lnSpc>
                <a:spcPts val="3300"/>
              </a:lnSpc>
              <a:tabLst>
                <a:tab pos="442913" algn="l"/>
                <a:tab pos="800100" algn="l"/>
              </a:tabLst>
            </a:pPr>
            <a:r>
              <a:rPr lang="en-US" altLang="zh-CN" sz="2807" dirty="0" err="1">
                <a:cs typeface="Times New Roman" pitchFamily="18" charset="0"/>
              </a:rPr>
              <a:t>mempertimbangkan</a:t>
            </a:r>
            <a:r>
              <a:rPr lang="en-US" altLang="zh-CN" sz="2807" dirty="0">
                <a:cs typeface="Times New Roman" pitchFamily="18" charset="0"/>
              </a:rPr>
              <a:t> untuk menetapkan jadwal</a:t>
            </a:r>
          </a:p>
          <a:p>
            <a:pPr marL="442913">
              <a:lnSpc>
                <a:spcPts val="3300"/>
              </a:lnSpc>
              <a:tabLst>
                <a:tab pos="442913" algn="l"/>
                <a:tab pos="800100" algn="l"/>
              </a:tabLst>
            </a:pPr>
            <a:r>
              <a:rPr lang="en-US" altLang="zh-CN" sz="2807" dirty="0" err="1">
                <a:cs typeface="Times New Roman" pitchFamily="18" charset="0"/>
              </a:rPr>
              <a:t>perawatan</a:t>
            </a:r>
            <a:r>
              <a:rPr lang="en-US" altLang="zh-CN" sz="2807" dirty="0">
                <a:cs typeface="Times New Roman" pitchFamily="18" charset="0"/>
              </a:rPr>
              <a:t> mesin adalah sebagai berikut: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545995" y="3413694"/>
            <a:ext cx="6371681" cy="207236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12" dirty="0">
                <a:cs typeface="Times New Roman" pitchFamily="18" charset="0"/>
              </a:rPr>
              <a:t>- Tingkat kerumitan perawatan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412" dirty="0">
                <a:cs typeface="Times New Roman" pitchFamily="18" charset="0"/>
              </a:rPr>
              <a:t>- </a:t>
            </a:r>
            <a:r>
              <a:rPr lang="en-US" altLang="zh-CN" sz="2412" dirty="0" err="1">
                <a:cs typeface="Times New Roman" pitchFamily="18" charset="0"/>
              </a:rPr>
              <a:t>Jadwal</a:t>
            </a:r>
            <a:r>
              <a:rPr lang="en-US" altLang="zh-CN" sz="2412" dirty="0">
                <a:cs typeface="Times New Roman" pitchFamily="18" charset="0"/>
              </a:rPr>
              <a:t> perkiraan waktu produksi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412" dirty="0">
                <a:cs typeface="Times New Roman" pitchFamily="18" charset="0"/>
              </a:rPr>
              <a:t>- Tingkat perawatan yang harus dilaksanakan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412" dirty="0">
                <a:cs typeface="Times New Roman" pitchFamily="18" charset="0"/>
              </a:rPr>
              <a:t>- </a:t>
            </a:r>
            <a:r>
              <a:rPr lang="en-US" altLang="zh-CN" sz="2412" dirty="0" err="1">
                <a:cs typeface="Times New Roman" pitchFamily="18" charset="0"/>
              </a:rPr>
              <a:t>Kartu</a:t>
            </a:r>
            <a:r>
              <a:rPr lang="en-US" altLang="zh-CN" sz="2412" dirty="0">
                <a:cs typeface="Times New Roman" pitchFamily="18" charset="0"/>
              </a:rPr>
              <a:t> riwayat mesin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412" dirty="0">
                <a:cs typeface="Times New Roman" pitchFamily="18" charset="0"/>
              </a:rPr>
              <a:t>- </a:t>
            </a:r>
            <a:r>
              <a:rPr lang="en-US" altLang="zh-CN" sz="2412" dirty="0" err="1">
                <a:cs typeface="Times New Roman" pitchFamily="18" charset="0"/>
              </a:rPr>
              <a:t>Kemampuan</a:t>
            </a:r>
            <a:r>
              <a:rPr lang="en-US" altLang="zh-CN" sz="2412" dirty="0">
                <a:cs typeface="Times New Roman" pitchFamily="18" charset="0"/>
              </a:rPr>
              <a:t> personil pelaksana perawatan mesin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1806" y="549350"/>
            <a:ext cx="6683561" cy="4836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457200" algn="l"/>
                <a:tab pos="800100" algn="l"/>
              </a:tabLst>
            </a:pPr>
            <a:r>
              <a:rPr lang="en-US" altLang="zh-CN" sz="4400" b="1" dirty="0">
                <a:cs typeface="Times New Roman" pitchFamily="18" charset="0"/>
              </a:rPr>
              <a:t>JADWAL</a:t>
            </a:r>
            <a:r>
              <a:rPr lang="en-US" altLang="zh-CN" sz="4400" dirty="0">
                <a:cs typeface="Times New Roman" pitchFamily="18" charset="0"/>
              </a:rPr>
              <a:t> </a:t>
            </a:r>
            <a:r>
              <a:rPr lang="en-US" altLang="zh-CN" sz="4400" b="1" dirty="0">
                <a:cs typeface="Times New Roman" pitchFamily="18" charset="0"/>
              </a:rPr>
              <a:t>PERAWATAN</a:t>
            </a:r>
            <a:r>
              <a:rPr lang="en-US" altLang="zh-CN" sz="4400" dirty="0">
                <a:cs typeface="Times New Roman" pitchFamily="18" charset="0"/>
              </a:rPr>
              <a:t> </a:t>
            </a:r>
            <a:r>
              <a:rPr lang="en-US" altLang="zh-CN" sz="4400" b="1" dirty="0">
                <a:cs typeface="Times New Roman" pitchFamily="18" charset="0"/>
              </a:rPr>
              <a:t>MESIN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271263"/>
            <a:ext cx="788323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1294C-5F81-4355-9845-3B03E987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1CCA8-D2A7-47F3-BEC5-9CAE2FD1C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1925930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/>
          <p:cNvSpPr/>
          <p:nvPr/>
        </p:nvSpPr>
        <p:spPr>
          <a:xfrm>
            <a:off x="1694688" y="1158747"/>
            <a:ext cx="5911596" cy="457200"/>
          </a:xfrm>
          <a:custGeom>
            <a:avLst/>
            <a:gdLst>
              <a:gd name="connsiteX0" fmla="*/ 0 w 5911596"/>
              <a:gd name="connsiteY0" fmla="*/ 457200 h 457200"/>
              <a:gd name="connsiteX1" fmla="*/ 5911595 w 5911596"/>
              <a:gd name="connsiteY1" fmla="*/ 457200 h 457200"/>
              <a:gd name="connsiteX2" fmla="*/ 5911595 w 5911596"/>
              <a:gd name="connsiteY2" fmla="*/ 0 h 457200"/>
              <a:gd name="connsiteX3" fmla="*/ 0 w 5911596"/>
              <a:gd name="connsiteY3" fmla="*/ 0 h 457200"/>
              <a:gd name="connsiteX4" fmla="*/ 0 w 5911596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11596" h="457200">
                <a:moveTo>
                  <a:pt x="0" y="457200"/>
                </a:moveTo>
                <a:lnTo>
                  <a:pt x="5911595" y="457200"/>
                </a:lnTo>
                <a:lnTo>
                  <a:pt x="591159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C00000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cs typeface="Times New Roman" pitchFamily="18" charset="0"/>
              </a:rPr>
              <a:t>ANNUAL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b="1" dirty="0">
                <a:cs typeface="Times New Roman" pitchFamily="18" charset="0"/>
              </a:rPr>
              <a:t>MAINTENANCE</a:t>
            </a:r>
            <a:r>
              <a:rPr lang="en-US" altLang="zh-CN" sz="2400" dirty="0">
                <a:cs typeface="Times New Roman" pitchFamily="18" charset="0"/>
              </a:rPr>
              <a:t> </a:t>
            </a:r>
            <a:r>
              <a:rPr lang="en-US" altLang="zh-CN" sz="2400" b="1" dirty="0">
                <a:cs typeface="Times New Roman" pitchFamily="18" charset="0"/>
              </a:rPr>
              <a:t>PLAN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694688" y="2146300"/>
            <a:ext cx="5911596" cy="457200"/>
          </a:xfrm>
          <a:custGeom>
            <a:avLst/>
            <a:gdLst>
              <a:gd name="connsiteX0" fmla="*/ 0 w 5911596"/>
              <a:gd name="connsiteY0" fmla="*/ 457200 h 457200"/>
              <a:gd name="connsiteX1" fmla="*/ 5911595 w 5911596"/>
              <a:gd name="connsiteY1" fmla="*/ 457200 h 457200"/>
              <a:gd name="connsiteX2" fmla="*/ 5911595 w 5911596"/>
              <a:gd name="connsiteY2" fmla="*/ 0 h 457200"/>
              <a:gd name="connsiteX3" fmla="*/ 0 w 5911596"/>
              <a:gd name="connsiteY3" fmla="*/ 0 h 457200"/>
              <a:gd name="connsiteX4" fmla="*/ 0 w 5911596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11596" h="457200">
                <a:moveTo>
                  <a:pt x="0" y="457200"/>
                </a:moveTo>
                <a:lnTo>
                  <a:pt x="5911595" y="457200"/>
                </a:lnTo>
                <a:lnTo>
                  <a:pt x="5911595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cs typeface="Times New Roman" pitchFamily="18" charset="0"/>
              </a:rPr>
              <a:t>MONTHLY MAINTENANCE PLAN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28243" y="2598927"/>
            <a:ext cx="1271016" cy="850392"/>
          </a:xfrm>
          <a:custGeom>
            <a:avLst/>
            <a:gdLst>
              <a:gd name="connsiteX0" fmla="*/ 1344168 w 1344168"/>
              <a:gd name="connsiteY0" fmla="*/ 13716 h 850392"/>
              <a:gd name="connsiteX1" fmla="*/ 9144 w 1344168"/>
              <a:gd name="connsiteY1" fmla="*/ 850392 h 850392"/>
              <a:gd name="connsiteX2" fmla="*/ 0 w 1344168"/>
              <a:gd name="connsiteY2" fmla="*/ 841248 h 850392"/>
              <a:gd name="connsiteX3" fmla="*/ 1339596 w 1344168"/>
              <a:gd name="connsiteY3" fmla="*/ 0 h 850392"/>
              <a:gd name="connsiteX4" fmla="*/ 1344168 w 1344168"/>
              <a:gd name="connsiteY4" fmla="*/ 13716 h 850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44168" h="850392">
                <a:moveTo>
                  <a:pt x="1344168" y="13716"/>
                </a:moveTo>
                <a:lnTo>
                  <a:pt x="9144" y="850392"/>
                </a:lnTo>
                <a:lnTo>
                  <a:pt x="0" y="841248"/>
                </a:lnTo>
                <a:lnTo>
                  <a:pt x="1339596" y="0"/>
                </a:lnTo>
                <a:lnTo>
                  <a:pt x="1344168" y="1371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7601711" y="2598927"/>
            <a:ext cx="1098669" cy="850392"/>
          </a:xfrm>
          <a:custGeom>
            <a:avLst/>
            <a:gdLst>
              <a:gd name="connsiteX0" fmla="*/ 4571 w 1202435"/>
              <a:gd name="connsiteY0" fmla="*/ 0 h 850392"/>
              <a:gd name="connsiteX1" fmla="*/ 1202435 w 1202435"/>
              <a:gd name="connsiteY1" fmla="*/ 841248 h 850392"/>
              <a:gd name="connsiteX2" fmla="*/ 1193292 w 1202435"/>
              <a:gd name="connsiteY2" fmla="*/ 850392 h 850392"/>
              <a:gd name="connsiteX3" fmla="*/ 0 w 1202435"/>
              <a:gd name="connsiteY3" fmla="*/ 13716 h 850392"/>
              <a:gd name="connsiteX4" fmla="*/ 4571 w 1202435"/>
              <a:gd name="connsiteY4" fmla="*/ 0 h 850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2435" h="850392">
                <a:moveTo>
                  <a:pt x="4571" y="0"/>
                </a:moveTo>
                <a:lnTo>
                  <a:pt x="1202435" y="841248"/>
                </a:lnTo>
                <a:lnTo>
                  <a:pt x="1193292" y="850392"/>
                </a:lnTo>
                <a:lnTo>
                  <a:pt x="0" y="13716"/>
                </a:lnTo>
                <a:lnTo>
                  <a:pt x="4571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4158996" y="1689100"/>
            <a:ext cx="772667" cy="306323"/>
          </a:xfrm>
          <a:custGeom>
            <a:avLst/>
            <a:gdLst>
              <a:gd name="connsiteX0" fmla="*/ 772667 w 772667"/>
              <a:gd name="connsiteY0" fmla="*/ 0 h 306323"/>
              <a:gd name="connsiteX1" fmla="*/ 384047 w 772667"/>
              <a:gd name="connsiteY1" fmla="*/ 306323 h 306323"/>
              <a:gd name="connsiteX2" fmla="*/ 0 w 772667"/>
              <a:gd name="connsiteY2" fmla="*/ 0 h 306323"/>
              <a:gd name="connsiteX3" fmla="*/ 772667 w 772667"/>
              <a:gd name="connsiteY3" fmla="*/ 0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72667" h="306323">
                <a:moveTo>
                  <a:pt x="772667" y="0"/>
                </a:moveTo>
                <a:lnTo>
                  <a:pt x="384047" y="306323"/>
                </a:lnTo>
                <a:lnTo>
                  <a:pt x="0" y="0"/>
                </a:lnTo>
                <a:lnTo>
                  <a:pt x="77266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1626107" y="5575300"/>
            <a:ext cx="5980176" cy="644652"/>
          </a:xfrm>
          <a:custGeom>
            <a:avLst/>
            <a:gdLst>
              <a:gd name="connsiteX0" fmla="*/ 0 w 5980176"/>
              <a:gd name="connsiteY0" fmla="*/ 644652 h 644652"/>
              <a:gd name="connsiteX1" fmla="*/ 5980175 w 5980176"/>
              <a:gd name="connsiteY1" fmla="*/ 644652 h 644652"/>
              <a:gd name="connsiteX2" fmla="*/ 5980175 w 5980176"/>
              <a:gd name="connsiteY2" fmla="*/ 0 h 644652"/>
              <a:gd name="connsiteX3" fmla="*/ 0 w 5980176"/>
              <a:gd name="connsiteY3" fmla="*/ 0 h 644652"/>
              <a:gd name="connsiteX4" fmla="*/ 0 w 5980176"/>
              <a:gd name="connsiteY4" fmla="*/ 644652 h 644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80176" h="644652">
                <a:moveTo>
                  <a:pt x="0" y="644652"/>
                </a:moveTo>
                <a:lnTo>
                  <a:pt x="5980175" y="644652"/>
                </a:lnTo>
                <a:lnTo>
                  <a:pt x="5980175" y="0"/>
                </a:lnTo>
                <a:lnTo>
                  <a:pt x="0" y="0"/>
                </a:lnTo>
                <a:lnTo>
                  <a:pt x="0" y="644652"/>
                </a:ln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428243" y="4902200"/>
            <a:ext cx="1202436" cy="1061719"/>
          </a:xfrm>
          <a:custGeom>
            <a:avLst/>
            <a:gdLst>
              <a:gd name="connsiteX0" fmla="*/ 1335023 w 1344167"/>
              <a:gd name="connsiteY0" fmla="*/ 1078991 h 1078991"/>
              <a:gd name="connsiteX1" fmla="*/ 0 w 1344167"/>
              <a:gd name="connsiteY1" fmla="*/ 13715 h 1078991"/>
              <a:gd name="connsiteX2" fmla="*/ 9143 w 1344167"/>
              <a:gd name="connsiteY2" fmla="*/ 0 h 1078991"/>
              <a:gd name="connsiteX3" fmla="*/ 1344167 w 1344167"/>
              <a:gd name="connsiteY3" fmla="*/ 1069847 h 1078991"/>
              <a:gd name="connsiteX4" fmla="*/ 1335023 w 1344167"/>
              <a:gd name="connsiteY4" fmla="*/ 1078991 h 1078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44167" h="1078991">
                <a:moveTo>
                  <a:pt x="1335023" y="1078991"/>
                </a:moveTo>
                <a:lnTo>
                  <a:pt x="0" y="13715"/>
                </a:lnTo>
                <a:lnTo>
                  <a:pt x="9143" y="0"/>
                </a:lnTo>
                <a:lnTo>
                  <a:pt x="1344167" y="1069847"/>
                </a:lnTo>
                <a:lnTo>
                  <a:pt x="1335023" y="107899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4158996" y="2832100"/>
            <a:ext cx="772667" cy="306323"/>
          </a:xfrm>
          <a:custGeom>
            <a:avLst/>
            <a:gdLst>
              <a:gd name="connsiteX0" fmla="*/ 772667 w 772667"/>
              <a:gd name="connsiteY0" fmla="*/ 0 h 306323"/>
              <a:gd name="connsiteX1" fmla="*/ 384047 w 772667"/>
              <a:gd name="connsiteY1" fmla="*/ 306323 h 306323"/>
              <a:gd name="connsiteX2" fmla="*/ 0 w 772667"/>
              <a:gd name="connsiteY2" fmla="*/ 0 h 306323"/>
              <a:gd name="connsiteX3" fmla="*/ 772667 w 772667"/>
              <a:gd name="connsiteY3" fmla="*/ 0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72667" h="306323">
                <a:moveTo>
                  <a:pt x="772667" y="0"/>
                </a:moveTo>
                <a:lnTo>
                  <a:pt x="384047" y="306323"/>
                </a:lnTo>
                <a:lnTo>
                  <a:pt x="0" y="0"/>
                </a:lnTo>
                <a:lnTo>
                  <a:pt x="77266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4158996" y="5044947"/>
            <a:ext cx="772667" cy="301752"/>
          </a:xfrm>
          <a:custGeom>
            <a:avLst/>
            <a:gdLst>
              <a:gd name="connsiteX0" fmla="*/ 772667 w 772667"/>
              <a:gd name="connsiteY0" fmla="*/ 0 h 301752"/>
              <a:gd name="connsiteX1" fmla="*/ 384047 w 772667"/>
              <a:gd name="connsiteY1" fmla="*/ 301752 h 301752"/>
              <a:gd name="connsiteX2" fmla="*/ 0 w 772667"/>
              <a:gd name="connsiteY2" fmla="*/ 0 h 301752"/>
              <a:gd name="connsiteX3" fmla="*/ 772667 w 772667"/>
              <a:gd name="connsiteY3" fmla="*/ 0 h 3017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72667" h="301752">
                <a:moveTo>
                  <a:pt x="772667" y="0"/>
                </a:moveTo>
                <a:lnTo>
                  <a:pt x="384047" y="301752"/>
                </a:lnTo>
                <a:lnTo>
                  <a:pt x="0" y="0"/>
                </a:lnTo>
                <a:lnTo>
                  <a:pt x="77266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6833616" y="2832100"/>
            <a:ext cx="772668" cy="306323"/>
          </a:xfrm>
          <a:custGeom>
            <a:avLst/>
            <a:gdLst>
              <a:gd name="connsiteX0" fmla="*/ 772667 w 772668"/>
              <a:gd name="connsiteY0" fmla="*/ 0 h 306323"/>
              <a:gd name="connsiteX1" fmla="*/ 384047 w 772668"/>
              <a:gd name="connsiteY1" fmla="*/ 306323 h 306323"/>
              <a:gd name="connsiteX2" fmla="*/ 0 w 772668"/>
              <a:gd name="connsiteY2" fmla="*/ 0 h 306323"/>
              <a:gd name="connsiteX3" fmla="*/ 772667 w 772668"/>
              <a:gd name="connsiteY3" fmla="*/ 0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72668" h="306323">
                <a:moveTo>
                  <a:pt x="772667" y="0"/>
                </a:moveTo>
                <a:lnTo>
                  <a:pt x="384047" y="306323"/>
                </a:lnTo>
                <a:lnTo>
                  <a:pt x="0" y="0"/>
                </a:lnTo>
                <a:lnTo>
                  <a:pt x="77266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1694688" y="2832100"/>
            <a:ext cx="772667" cy="306323"/>
          </a:xfrm>
          <a:custGeom>
            <a:avLst/>
            <a:gdLst>
              <a:gd name="connsiteX0" fmla="*/ 772667 w 772667"/>
              <a:gd name="connsiteY0" fmla="*/ 0 h 306323"/>
              <a:gd name="connsiteX1" fmla="*/ 388619 w 772667"/>
              <a:gd name="connsiteY1" fmla="*/ 306323 h 306323"/>
              <a:gd name="connsiteX2" fmla="*/ 0 w 772667"/>
              <a:gd name="connsiteY2" fmla="*/ 0 h 306323"/>
              <a:gd name="connsiteX3" fmla="*/ 772667 w 772667"/>
              <a:gd name="connsiteY3" fmla="*/ 0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72667" h="306323">
                <a:moveTo>
                  <a:pt x="772667" y="0"/>
                </a:moveTo>
                <a:lnTo>
                  <a:pt x="388619" y="306323"/>
                </a:lnTo>
                <a:lnTo>
                  <a:pt x="0" y="0"/>
                </a:lnTo>
                <a:lnTo>
                  <a:pt x="77266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6833616" y="5044947"/>
            <a:ext cx="772668" cy="301752"/>
          </a:xfrm>
          <a:custGeom>
            <a:avLst/>
            <a:gdLst>
              <a:gd name="connsiteX0" fmla="*/ 772667 w 772668"/>
              <a:gd name="connsiteY0" fmla="*/ 0 h 301752"/>
              <a:gd name="connsiteX1" fmla="*/ 384047 w 772668"/>
              <a:gd name="connsiteY1" fmla="*/ 301752 h 301752"/>
              <a:gd name="connsiteX2" fmla="*/ 0 w 772668"/>
              <a:gd name="connsiteY2" fmla="*/ 0 h 301752"/>
              <a:gd name="connsiteX3" fmla="*/ 772667 w 772668"/>
              <a:gd name="connsiteY3" fmla="*/ 0 h 3017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72668" h="301752">
                <a:moveTo>
                  <a:pt x="772667" y="0"/>
                </a:moveTo>
                <a:lnTo>
                  <a:pt x="384047" y="301752"/>
                </a:lnTo>
                <a:lnTo>
                  <a:pt x="0" y="0"/>
                </a:lnTo>
                <a:lnTo>
                  <a:pt x="77266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1694688" y="5044947"/>
            <a:ext cx="772667" cy="301752"/>
          </a:xfrm>
          <a:custGeom>
            <a:avLst/>
            <a:gdLst>
              <a:gd name="connsiteX0" fmla="*/ 772667 w 772667"/>
              <a:gd name="connsiteY0" fmla="*/ 0 h 301752"/>
              <a:gd name="connsiteX1" fmla="*/ 388619 w 772667"/>
              <a:gd name="connsiteY1" fmla="*/ 301752 h 301752"/>
              <a:gd name="connsiteX2" fmla="*/ 0 w 772667"/>
              <a:gd name="connsiteY2" fmla="*/ 0 h 301752"/>
              <a:gd name="connsiteX3" fmla="*/ 772667 w 772667"/>
              <a:gd name="connsiteY3" fmla="*/ 0 h 3017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72667" h="301752">
                <a:moveTo>
                  <a:pt x="772667" y="0"/>
                </a:moveTo>
                <a:lnTo>
                  <a:pt x="388619" y="301752"/>
                </a:lnTo>
                <a:lnTo>
                  <a:pt x="0" y="0"/>
                </a:lnTo>
                <a:lnTo>
                  <a:pt x="77266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7601711" y="4960769"/>
            <a:ext cx="1173989" cy="1003150"/>
          </a:xfrm>
          <a:custGeom>
            <a:avLst/>
            <a:gdLst>
              <a:gd name="connsiteX0" fmla="*/ 1202435 w 1202436"/>
              <a:gd name="connsiteY0" fmla="*/ 9144 h 1229867"/>
              <a:gd name="connsiteX1" fmla="*/ 9144 w 1202436"/>
              <a:gd name="connsiteY1" fmla="*/ 1229867 h 1229867"/>
              <a:gd name="connsiteX2" fmla="*/ 0 w 1202436"/>
              <a:gd name="connsiteY2" fmla="*/ 1220723 h 1229867"/>
              <a:gd name="connsiteX3" fmla="*/ 1193292 w 1202436"/>
              <a:gd name="connsiteY3" fmla="*/ 0 h 1229867"/>
              <a:gd name="connsiteX4" fmla="*/ 1202435 w 1202436"/>
              <a:gd name="connsiteY4" fmla="*/ 9144 h 1229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2436" h="1229867">
                <a:moveTo>
                  <a:pt x="1202435" y="9144"/>
                </a:moveTo>
                <a:lnTo>
                  <a:pt x="9144" y="1229867"/>
                </a:lnTo>
                <a:lnTo>
                  <a:pt x="0" y="1220723"/>
                </a:lnTo>
                <a:lnTo>
                  <a:pt x="1193292" y="0"/>
                </a:lnTo>
                <a:lnTo>
                  <a:pt x="1202435" y="914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3700" y="2819400"/>
            <a:ext cx="838200" cy="3429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3700" y="3454400"/>
            <a:ext cx="2260600" cy="14478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63700" y="5029200"/>
            <a:ext cx="838200" cy="3429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27500" y="1676400"/>
            <a:ext cx="838200" cy="3429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27500" y="2819400"/>
            <a:ext cx="838200" cy="3429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49600" y="3454400"/>
            <a:ext cx="3035300" cy="14478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127500" y="5029200"/>
            <a:ext cx="838200" cy="3429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807200" y="2819400"/>
            <a:ext cx="825500" cy="342900"/>
          </a:xfrm>
          <a:prstGeom prst="rect">
            <a:avLst/>
          </a:prstGeom>
          <a:noFill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642100" y="3454400"/>
            <a:ext cx="2133600" cy="1562100"/>
          </a:xfrm>
          <a:prstGeom prst="rect">
            <a:avLst/>
          </a:prstGeom>
          <a:noFill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807200" y="5029200"/>
            <a:ext cx="825500" cy="342900"/>
          </a:xfrm>
          <a:prstGeom prst="rect">
            <a:avLst/>
          </a:prstGeom>
          <a:noFill/>
        </p:spPr>
      </p:pic>
      <p:sp>
        <p:nvSpPr>
          <p:cNvPr id="34" name="TextBox 1"/>
          <p:cNvSpPr txBox="1"/>
          <p:nvPr/>
        </p:nvSpPr>
        <p:spPr>
          <a:xfrm>
            <a:off x="355091" y="491844"/>
            <a:ext cx="8119595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120900" algn="l"/>
                <a:tab pos="2209800" algn="l"/>
              </a:tabLst>
            </a:pP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cs typeface="Times New Roman" pitchFamily="18" charset="0"/>
              </a:rPr>
              <a:t>MONTHLY MAINTENANCE PLAN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533400" y="3619500"/>
            <a:ext cx="1752083" cy="12003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8100" algn="l"/>
                <a:tab pos="241300" algn="l"/>
                <a:tab pos="584200" algn="l"/>
              </a:tabLst>
            </a:pPr>
            <a:r>
              <a:rPr lang="en-US" altLang="zh-CN" dirty="0"/>
              <a:t>		</a:t>
            </a:r>
            <a:r>
              <a:rPr lang="en-US" altLang="zh-CN" sz="1584" b="1" dirty="0">
                <a:cs typeface="Times New Roman" pitchFamily="18" charset="0"/>
              </a:rPr>
              <a:t>Pekerjaan</a:t>
            </a:r>
            <a:r>
              <a:rPr lang="en-US" altLang="zh-CN" sz="1584" dirty="0">
                <a:cs typeface="Times New Roman" pitchFamily="18" charset="0"/>
              </a:rPr>
              <a:t> </a:t>
            </a:r>
            <a:r>
              <a:rPr lang="en-US" altLang="zh-CN" sz="1584" b="1" dirty="0">
                <a:cs typeface="Times New Roman" pitchFamily="18" charset="0"/>
              </a:rPr>
              <a:t>yang</a:t>
            </a:r>
          </a:p>
          <a:p>
            <a:pPr>
              <a:lnSpc>
                <a:spcPts val="1900"/>
              </a:lnSpc>
              <a:tabLst>
                <a:tab pos="38100" algn="l"/>
                <a:tab pos="241300" algn="l"/>
                <a:tab pos="584200" algn="l"/>
              </a:tabLst>
            </a:pPr>
            <a:r>
              <a:rPr lang="en-US" altLang="zh-CN" dirty="0"/>
              <a:t>	</a:t>
            </a:r>
            <a:r>
              <a:rPr lang="en-US" altLang="zh-CN" sz="1584" b="1" dirty="0">
                <a:cs typeface="Times New Roman" pitchFamily="18" charset="0"/>
              </a:rPr>
              <a:t>dibutuhkan</a:t>
            </a:r>
            <a:r>
              <a:rPr lang="en-US" altLang="zh-CN" sz="1584" dirty="0">
                <a:cs typeface="Times New Roman" pitchFamily="18" charset="0"/>
              </a:rPr>
              <a:t> </a:t>
            </a:r>
            <a:r>
              <a:rPr lang="en-US" altLang="zh-CN" sz="1584" b="1" dirty="0">
                <a:cs typeface="Times New Roman" pitchFamily="18" charset="0"/>
              </a:rPr>
              <a:t>sebagai</a:t>
            </a:r>
          </a:p>
          <a:p>
            <a:pPr>
              <a:lnSpc>
                <a:spcPts val="1900"/>
              </a:lnSpc>
              <a:tabLst>
                <a:tab pos="38100" algn="l"/>
                <a:tab pos="241300" algn="l"/>
                <a:tab pos="584200" algn="l"/>
              </a:tabLst>
            </a:pPr>
            <a:r>
              <a:rPr lang="en-US" altLang="zh-CN" sz="1584" b="1" dirty="0">
                <a:cs typeface="Times New Roman" pitchFamily="18" charset="0"/>
              </a:rPr>
              <a:t>hasil</a:t>
            </a:r>
            <a:r>
              <a:rPr lang="en-US" altLang="zh-CN" sz="1584" dirty="0">
                <a:cs typeface="Times New Roman" pitchFamily="18" charset="0"/>
              </a:rPr>
              <a:t> </a:t>
            </a:r>
            <a:r>
              <a:rPr lang="en-US" altLang="zh-CN" sz="1584" b="1" dirty="0">
                <a:cs typeface="Times New Roman" pitchFamily="18" charset="0"/>
              </a:rPr>
              <a:t>analisa</a:t>
            </a:r>
            <a:r>
              <a:rPr lang="en-US" altLang="zh-CN" sz="1584" dirty="0">
                <a:cs typeface="Times New Roman" pitchFamily="18" charset="0"/>
              </a:rPr>
              <a:t> </a:t>
            </a:r>
            <a:r>
              <a:rPr lang="en-US" altLang="zh-CN" sz="1584" b="1" dirty="0">
                <a:cs typeface="Times New Roman" pitchFamily="18" charset="0"/>
              </a:rPr>
              <a:t>catatan</a:t>
            </a:r>
          </a:p>
          <a:p>
            <a:pPr>
              <a:lnSpc>
                <a:spcPts val="1900"/>
              </a:lnSpc>
              <a:tabLst>
                <a:tab pos="38100" algn="l"/>
                <a:tab pos="241300" algn="l"/>
                <a:tab pos="584200" algn="l"/>
              </a:tabLst>
            </a:pPr>
            <a:r>
              <a:rPr lang="en-US" altLang="zh-CN" dirty="0"/>
              <a:t>		</a:t>
            </a:r>
            <a:r>
              <a:rPr lang="en-US" altLang="zh-CN" sz="1584" b="1" dirty="0">
                <a:cs typeface="Times New Roman" pitchFamily="18" charset="0"/>
              </a:rPr>
              <a:t>breakdown</a:t>
            </a:r>
            <a:r>
              <a:rPr lang="en-US" altLang="zh-CN" sz="1584" dirty="0">
                <a:cs typeface="Times New Roman" pitchFamily="18" charset="0"/>
              </a:rPr>
              <a:t> </a:t>
            </a:r>
            <a:r>
              <a:rPr lang="en-US" altLang="zh-CN" sz="1584" b="1" dirty="0">
                <a:cs typeface="Times New Roman" pitchFamily="18" charset="0"/>
              </a:rPr>
              <a:t>dan</a:t>
            </a:r>
          </a:p>
          <a:p>
            <a:pPr>
              <a:lnSpc>
                <a:spcPts val="1900"/>
              </a:lnSpc>
              <a:tabLst>
                <a:tab pos="38100" algn="l"/>
                <a:tab pos="241300" algn="l"/>
                <a:tab pos="584200" algn="l"/>
              </a:tabLst>
            </a:pPr>
            <a:r>
              <a:rPr lang="en-US" altLang="zh-CN" dirty="0"/>
              <a:t>			</a:t>
            </a:r>
            <a:r>
              <a:rPr lang="en-US" altLang="zh-CN" sz="1584" b="1" dirty="0">
                <a:cs typeface="Times New Roman" pitchFamily="18" charset="0"/>
              </a:rPr>
              <a:t>inspeksi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327400" y="3619500"/>
            <a:ext cx="2324354" cy="12003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5400" algn="l"/>
                <a:tab pos="127000" algn="l"/>
                <a:tab pos="330200" algn="l"/>
                <a:tab pos="698500" algn="l"/>
              </a:tabLst>
            </a:pPr>
            <a:r>
              <a:rPr lang="en-US" altLang="zh-CN" dirty="0"/>
              <a:t>	</a:t>
            </a:r>
            <a:r>
              <a:rPr lang="en-US" altLang="zh-CN" sz="1584" b="1" dirty="0">
                <a:cs typeface="Times New Roman" pitchFamily="18" charset="0"/>
              </a:rPr>
              <a:t>Pekerjaan</a:t>
            </a:r>
            <a:r>
              <a:rPr lang="en-US" altLang="zh-CN" sz="1584" dirty="0">
                <a:cs typeface="Times New Roman" pitchFamily="18" charset="0"/>
              </a:rPr>
              <a:t> </a:t>
            </a:r>
            <a:r>
              <a:rPr lang="en-US" altLang="zh-CN" sz="1584" b="1" dirty="0">
                <a:cs typeface="Times New Roman" pitchFamily="18" charset="0"/>
              </a:rPr>
              <a:t>yang</a:t>
            </a:r>
            <a:r>
              <a:rPr lang="en-US" altLang="zh-CN" sz="1584" dirty="0">
                <a:cs typeface="Times New Roman" pitchFamily="18" charset="0"/>
              </a:rPr>
              <a:t> </a:t>
            </a:r>
            <a:r>
              <a:rPr lang="en-US" altLang="zh-CN" sz="1584" b="1" dirty="0">
                <a:cs typeface="Times New Roman" pitchFamily="18" charset="0"/>
              </a:rPr>
              <a:t>dibutuhkan</a:t>
            </a:r>
          </a:p>
          <a:p>
            <a:pPr>
              <a:lnSpc>
                <a:spcPts val="1900"/>
              </a:lnSpc>
              <a:tabLst>
                <a:tab pos="25400" algn="l"/>
                <a:tab pos="127000" algn="l"/>
                <a:tab pos="330200" algn="l"/>
                <a:tab pos="698500" algn="l"/>
              </a:tabLst>
            </a:pPr>
            <a:r>
              <a:rPr lang="en-US" altLang="zh-CN" dirty="0"/>
              <a:t>			</a:t>
            </a:r>
            <a:r>
              <a:rPr lang="en-US" altLang="zh-CN" sz="1584" b="1" dirty="0">
                <a:cs typeface="Times New Roman" pitchFamily="18" charset="0"/>
              </a:rPr>
              <a:t>sebagai</a:t>
            </a:r>
            <a:r>
              <a:rPr lang="en-US" altLang="zh-CN" sz="1584" dirty="0">
                <a:cs typeface="Times New Roman" pitchFamily="18" charset="0"/>
              </a:rPr>
              <a:t> </a:t>
            </a:r>
            <a:r>
              <a:rPr lang="en-US" altLang="zh-CN" sz="1584" b="1" dirty="0">
                <a:cs typeface="Times New Roman" pitchFamily="18" charset="0"/>
              </a:rPr>
              <a:t>hasil</a:t>
            </a:r>
            <a:r>
              <a:rPr lang="en-US" altLang="zh-CN" sz="1584" dirty="0">
                <a:cs typeface="Times New Roman" pitchFamily="18" charset="0"/>
              </a:rPr>
              <a:t> </a:t>
            </a:r>
            <a:r>
              <a:rPr lang="en-US" altLang="zh-CN" sz="1584" b="1" dirty="0">
                <a:cs typeface="Times New Roman" pitchFamily="18" charset="0"/>
              </a:rPr>
              <a:t>analisa</a:t>
            </a:r>
          </a:p>
          <a:p>
            <a:pPr>
              <a:lnSpc>
                <a:spcPts val="1900"/>
              </a:lnSpc>
              <a:tabLst>
                <a:tab pos="25400" algn="l"/>
                <a:tab pos="127000" algn="l"/>
                <a:tab pos="330200" algn="l"/>
                <a:tab pos="698500" algn="l"/>
              </a:tabLst>
            </a:pPr>
            <a:r>
              <a:rPr lang="en-US" altLang="zh-CN" sz="1584" b="1" dirty="0">
                <a:cs typeface="Times New Roman" pitchFamily="18" charset="0"/>
              </a:rPr>
              <a:t>catatan</a:t>
            </a:r>
            <a:r>
              <a:rPr lang="en-US" altLang="zh-CN" sz="1584" dirty="0">
                <a:cs typeface="Times New Roman" pitchFamily="18" charset="0"/>
              </a:rPr>
              <a:t> </a:t>
            </a:r>
            <a:r>
              <a:rPr lang="en-US" altLang="zh-CN" sz="1584" b="1" dirty="0">
                <a:cs typeface="Times New Roman" pitchFamily="18" charset="0"/>
              </a:rPr>
              <a:t>inspeksi</a:t>
            </a:r>
            <a:r>
              <a:rPr lang="en-US" altLang="zh-CN" sz="1584" dirty="0">
                <a:cs typeface="Times New Roman" pitchFamily="18" charset="0"/>
              </a:rPr>
              <a:t> </a:t>
            </a:r>
            <a:r>
              <a:rPr lang="en-US" altLang="zh-CN" sz="1584" b="1" dirty="0">
                <a:cs typeface="Times New Roman" pitchFamily="18" charset="0"/>
              </a:rPr>
              <a:t>harian</a:t>
            </a:r>
            <a:r>
              <a:rPr lang="en-US" altLang="zh-CN" sz="1584" dirty="0">
                <a:cs typeface="Times New Roman" pitchFamily="18" charset="0"/>
              </a:rPr>
              <a:t> </a:t>
            </a:r>
            <a:r>
              <a:rPr lang="en-US" altLang="zh-CN" sz="1584" b="1" dirty="0">
                <a:cs typeface="Times New Roman" pitchFamily="18" charset="0"/>
              </a:rPr>
              <a:t>dan</a:t>
            </a:r>
          </a:p>
          <a:p>
            <a:pPr>
              <a:lnSpc>
                <a:spcPts val="1900"/>
              </a:lnSpc>
              <a:tabLst>
                <a:tab pos="25400" algn="l"/>
                <a:tab pos="127000" algn="l"/>
                <a:tab pos="330200" algn="l"/>
                <a:tab pos="698500" algn="l"/>
              </a:tabLst>
            </a:pPr>
            <a:r>
              <a:rPr lang="en-US" altLang="zh-CN" dirty="0"/>
              <a:t>		</a:t>
            </a:r>
            <a:r>
              <a:rPr lang="en-US" altLang="zh-CN" sz="1584" b="1" dirty="0">
                <a:cs typeface="Times New Roman" pitchFamily="18" charset="0"/>
              </a:rPr>
              <a:t>permintaan</a:t>
            </a:r>
            <a:r>
              <a:rPr lang="en-US" altLang="zh-CN" sz="1584" dirty="0">
                <a:cs typeface="Times New Roman" pitchFamily="18" charset="0"/>
              </a:rPr>
              <a:t> </a:t>
            </a:r>
            <a:r>
              <a:rPr lang="en-US" altLang="zh-CN" sz="1584" b="1" dirty="0">
                <a:cs typeface="Times New Roman" pitchFamily="18" charset="0"/>
              </a:rPr>
              <a:t>improvement</a:t>
            </a:r>
          </a:p>
          <a:p>
            <a:pPr>
              <a:lnSpc>
                <a:spcPts val="1900"/>
              </a:lnSpc>
              <a:tabLst>
                <a:tab pos="25400" algn="l"/>
                <a:tab pos="127000" algn="l"/>
                <a:tab pos="330200" algn="l"/>
                <a:tab pos="698500" algn="l"/>
              </a:tabLst>
            </a:pPr>
            <a:r>
              <a:rPr lang="en-US" altLang="zh-CN" dirty="0"/>
              <a:t>				</a:t>
            </a:r>
            <a:r>
              <a:rPr lang="en-US" altLang="zh-CN" sz="1584" b="1" dirty="0">
                <a:cs typeface="Times New Roman" pitchFamily="18" charset="0"/>
              </a:rPr>
              <a:t>dari</a:t>
            </a:r>
            <a:r>
              <a:rPr lang="en-US" altLang="zh-CN" sz="1584" dirty="0">
                <a:cs typeface="Times New Roman" pitchFamily="18" charset="0"/>
              </a:rPr>
              <a:t> </a:t>
            </a:r>
            <a:r>
              <a:rPr lang="en-US" altLang="zh-CN" sz="1584" b="1" dirty="0">
                <a:cs typeface="Times New Roman" pitchFamily="18" charset="0"/>
              </a:rPr>
              <a:t>produksi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010400" y="3632200"/>
            <a:ext cx="1231106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77800" algn="l"/>
                <a:tab pos="215900" algn="l"/>
                <a:tab pos="419100" algn="l"/>
              </a:tabLst>
            </a:pPr>
            <a:r>
              <a:rPr lang="en-US" altLang="zh-CN" dirty="0"/>
              <a:t>		</a:t>
            </a:r>
            <a:r>
              <a:rPr lang="en-US" altLang="zh-CN" sz="1800" b="1" dirty="0">
                <a:cs typeface="Times New Roman" pitchFamily="18" charset="0"/>
              </a:rPr>
              <a:t>Rencana</a:t>
            </a:r>
          </a:p>
          <a:p>
            <a:pPr>
              <a:lnSpc>
                <a:spcPts val="2100"/>
              </a:lnSpc>
              <a:tabLst>
                <a:tab pos="177800" algn="l"/>
                <a:tab pos="215900" algn="l"/>
                <a:tab pos="419100" algn="l"/>
              </a:tabLst>
            </a:pPr>
            <a:r>
              <a:rPr lang="en-US" altLang="zh-CN" sz="1800" b="1" dirty="0">
                <a:cs typeface="Times New Roman" pitchFamily="18" charset="0"/>
              </a:rPr>
              <a:t>peningkatan</a:t>
            </a:r>
          </a:p>
          <a:p>
            <a:pPr>
              <a:lnSpc>
                <a:spcPts val="2100"/>
              </a:lnSpc>
              <a:tabLst>
                <a:tab pos="177800" algn="l"/>
                <a:tab pos="215900" algn="l"/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1800" b="1" dirty="0">
                <a:cs typeface="Times New Roman" pitchFamily="18" charset="0"/>
              </a:rPr>
              <a:t>mutu</a:t>
            </a:r>
            <a:r>
              <a:rPr lang="en-US" altLang="zh-CN" sz="1800" dirty="0">
                <a:cs typeface="Times New Roman" pitchFamily="18" charset="0"/>
              </a:rPr>
              <a:t> </a:t>
            </a:r>
            <a:r>
              <a:rPr lang="en-US" altLang="zh-CN" sz="1800" b="1" dirty="0">
                <a:cs typeface="Times New Roman" pitchFamily="18" charset="0"/>
              </a:rPr>
              <a:t>dan</a:t>
            </a:r>
          </a:p>
          <a:p>
            <a:pPr>
              <a:lnSpc>
                <a:spcPts val="2100"/>
              </a:lnSpc>
              <a:tabLst>
                <a:tab pos="177800" algn="l"/>
                <a:tab pos="215900" algn="l"/>
                <a:tab pos="419100" algn="l"/>
              </a:tabLst>
            </a:pPr>
            <a:r>
              <a:rPr lang="en-US" altLang="zh-CN" sz="1800" b="1" dirty="0">
                <a:cs typeface="Times New Roman" pitchFamily="18" charset="0"/>
              </a:rPr>
              <a:t>keselamatan</a:t>
            </a:r>
          </a:p>
          <a:p>
            <a:pPr>
              <a:lnSpc>
                <a:spcPts val="2100"/>
              </a:lnSpc>
              <a:tabLst>
                <a:tab pos="177800" algn="l"/>
                <a:tab pos="215900" algn="l"/>
                <a:tab pos="419100" algn="l"/>
              </a:tabLst>
            </a:pPr>
            <a:r>
              <a:rPr lang="en-US" altLang="zh-CN" dirty="0"/>
              <a:t>			</a:t>
            </a:r>
            <a:r>
              <a:rPr lang="en-US" altLang="zh-CN" sz="1800" b="1" dirty="0">
                <a:cs typeface="Times New Roman" pitchFamily="18" charset="0"/>
              </a:rPr>
              <a:t>kerja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714500" y="5689600"/>
            <a:ext cx="4579331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0" dirty="0">
                <a:cs typeface="Times New Roman" pitchFamily="18" charset="0"/>
              </a:rPr>
              <a:t>•</a:t>
            </a:r>
            <a:r>
              <a:rPr lang="en-US" altLang="zh-CN" sz="1800" b="1" dirty="0">
                <a:cs typeface="Times New Roman" pitchFamily="18" charset="0"/>
              </a:rPr>
              <a:t>Estimasikan</a:t>
            </a:r>
            <a:r>
              <a:rPr lang="en-US" altLang="zh-CN" sz="1800" dirty="0">
                <a:cs typeface="Times New Roman" pitchFamily="18" charset="0"/>
              </a:rPr>
              <a:t> </a:t>
            </a:r>
            <a:r>
              <a:rPr lang="en-US" altLang="zh-CN" sz="1800" b="1" dirty="0">
                <a:cs typeface="Times New Roman" pitchFamily="18" charset="0"/>
              </a:rPr>
              <a:t>tenaga</a:t>
            </a:r>
            <a:r>
              <a:rPr lang="en-US" altLang="zh-CN" sz="1800" dirty="0">
                <a:cs typeface="Times New Roman" pitchFamily="18" charset="0"/>
              </a:rPr>
              <a:t> </a:t>
            </a:r>
            <a:r>
              <a:rPr lang="en-US" altLang="zh-CN" sz="1800" b="1" dirty="0">
                <a:cs typeface="Times New Roman" pitchFamily="18" charset="0"/>
              </a:rPr>
              <a:t>dan</a:t>
            </a:r>
            <a:r>
              <a:rPr lang="en-US" altLang="zh-CN" sz="1800" dirty="0">
                <a:cs typeface="Times New Roman" pitchFamily="18" charset="0"/>
              </a:rPr>
              <a:t> </a:t>
            </a:r>
            <a:r>
              <a:rPr lang="en-US" altLang="zh-CN" sz="1800" b="1" dirty="0">
                <a:cs typeface="Times New Roman" pitchFamily="18" charset="0"/>
              </a:rPr>
              <a:t>biaya</a:t>
            </a:r>
            <a:r>
              <a:rPr lang="en-US" altLang="zh-CN" sz="1800" dirty="0">
                <a:cs typeface="Times New Roman" pitchFamily="18" charset="0"/>
              </a:rPr>
              <a:t> </a:t>
            </a:r>
            <a:r>
              <a:rPr lang="en-US" altLang="zh-CN" sz="1800" b="1" dirty="0">
                <a:cs typeface="Times New Roman" pitchFamily="18" charset="0"/>
              </a:rPr>
              <a:t>yang</a:t>
            </a:r>
            <a:r>
              <a:rPr lang="en-US" altLang="zh-CN" sz="1800" dirty="0">
                <a:cs typeface="Times New Roman" pitchFamily="18" charset="0"/>
              </a:rPr>
              <a:t> </a:t>
            </a:r>
            <a:r>
              <a:rPr lang="en-US" altLang="zh-CN" sz="1800" b="1" dirty="0">
                <a:cs typeface="Times New Roman" pitchFamily="18" charset="0"/>
              </a:rPr>
              <a:t>dibutuhkan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>
                <a:cs typeface="Times New Roman" pitchFamily="18" charset="0"/>
              </a:rPr>
              <a:t>•</a:t>
            </a:r>
            <a:r>
              <a:rPr lang="en-US" altLang="zh-CN" sz="1800" b="1" dirty="0">
                <a:cs typeface="Times New Roman" pitchFamily="18" charset="0"/>
              </a:rPr>
              <a:t>Rencanakan</a:t>
            </a:r>
            <a:r>
              <a:rPr lang="en-US" altLang="zh-CN" sz="1800" dirty="0">
                <a:cs typeface="Times New Roman" pitchFamily="18" charset="0"/>
              </a:rPr>
              <a:t> </a:t>
            </a:r>
            <a:r>
              <a:rPr lang="en-US" altLang="zh-CN" sz="1800" b="1" dirty="0">
                <a:cs typeface="Times New Roman" pitchFamily="18" charset="0"/>
              </a:rPr>
              <a:t>beban</a:t>
            </a:r>
            <a:r>
              <a:rPr lang="en-US" altLang="zh-CN" sz="1800" dirty="0">
                <a:cs typeface="Times New Roman" pitchFamily="18" charset="0"/>
              </a:rPr>
              <a:t> </a:t>
            </a:r>
            <a:r>
              <a:rPr lang="en-US" altLang="zh-CN" sz="1800" b="1" dirty="0">
                <a:cs typeface="Times New Roman" pitchFamily="18" charset="0"/>
              </a:rPr>
              <a:t>kerja</a:t>
            </a:r>
            <a:r>
              <a:rPr lang="en-US" altLang="zh-CN" sz="1800" dirty="0">
                <a:cs typeface="Times New Roman" pitchFamily="18" charset="0"/>
              </a:rPr>
              <a:t> </a:t>
            </a:r>
            <a:r>
              <a:rPr lang="en-US" altLang="zh-CN" sz="1800" b="1" dirty="0">
                <a:cs typeface="Times New Roman" pitchFamily="18" charset="0"/>
              </a:rPr>
              <a:t>dan</a:t>
            </a:r>
            <a:r>
              <a:rPr lang="en-US" altLang="zh-CN" sz="1800" dirty="0">
                <a:cs typeface="Times New Roman" pitchFamily="18" charset="0"/>
              </a:rPr>
              <a:t> </a:t>
            </a:r>
            <a:r>
              <a:rPr lang="en-US" altLang="zh-CN" sz="1800" b="1" dirty="0">
                <a:cs typeface="Times New Roman" pitchFamily="18" charset="0"/>
              </a:rPr>
              <a:t>siapkan</a:t>
            </a:r>
            <a:r>
              <a:rPr lang="en-US" altLang="zh-CN" sz="1800" dirty="0">
                <a:cs typeface="Times New Roman" pitchFamily="18" charset="0"/>
              </a:rPr>
              <a:t> </a:t>
            </a:r>
            <a:r>
              <a:rPr lang="en-US" altLang="zh-CN" sz="1800" b="1" dirty="0">
                <a:cs typeface="Times New Roman" pitchFamily="18" charset="0"/>
              </a:rPr>
              <a:t>jadwal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0BB3A7-E6FF-4BCF-892F-4E9864D4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9D0CFE-650C-42F1-AC48-7FBE291DC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917696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/>
          <p:cNvSpPr txBox="1"/>
          <p:nvPr/>
        </p:nvSpPr>
        <p:spPr>
          <a:xfrm>
            <a:off x="357401" y="439707"/>
            <a:ext cx="4290342" cy="4316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409700" algn="l"/>
                <a:tab pos="1485900" algn="l"/>
                <a:tab pos="1587500" algn="l"/>
                <a:tab pos="1612900" algn="l"/>
                <a:tab pos="2159000" algn="l"/>
                <a:tab pos="2209800" algn="l"/>
                <a:tab pos="2438400" algn="l"/>
              </a:tabLst>
            </a:pPr>
            <a:r>
              <a:rPr lang="en-US" altLang="zh-CN" sz="4000" b="1" dirty="0">
                <a:cs typeface="Times New Roman" pitchFamily="18" charset="0"/>
              </a:rPr>
              <a:t>Keunikan</a:t>
            </a:r>
            <a:r>
              <a:rPr lang="en-US" altLang="zh-CN" sz="4000" dirty="0">
                <a:cs typeface="Times New Roman" pitchFamily="18" charset="0"/>
              </a:rPr>
              <a:t> </a:t>
            </a:r>
            <a:r>
              <a:rPr lang="en-US" altLang="zh-CN" sz="4000" b="1" dirty="0">
                <a:cs typeface="Times New Roman" pitchFamily="18" charset="0"/>
              </a:rPr>
              <a:t>Spare</a:t>
            </a:r>
            <a:r>
              <a:rPr lang="en-US" altLang="zh-CN" sz="4000" dirty="0">
                <a:cs typeface="Times New Roman" pitchFamily="18" charset="0"/>
              </a:rPr>
              <a:t> </a:t>
            </a:r>
            <a:r>
              <a:rPr lang="en-US" altLang="zh-CN" sz="4000" b="1" dirty="0">
                <a:cs typeface="Times New Roman" pitchFamily="18" charset="0"/>
              </a:rPr>
              <a:t>Part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16837" y="1000076"/>
            <a:ext cx="8076627" cy="5721400"/>
            <a:chOff x="1302133" y="569173"/>
            <a:chExt cx="8076627" cy="6004604"/>
          </a:xfrm>
        </p:grpSpPr>
        <p:sp>
          <p:nvSpPr>
            <p:cNvPr id="12" name="Freeform 3"/>
            <p:cNvSpPr/>
            <p:nvPr/>
          </p:nvSpPr>
          <p:spPr>
            <a:xfrm>
              <a:off x="4589698" y="730425"/>
              <a:ext cx="649223" cy="5843352"/>
            </a:xfrm>
            <a:custGeom>
              <a:avLst/>
              <a:gdLst>
                <a:gd name="connsiteX0" fmla="*/ 0 w 649223"/>
                <a:gd name="connsiteY0" fmla="*/ 0 h 5184647"/>
                <a:gd name="connsiteX1" fmla="*/ 324611 w 649223"/>
                <a:gd name="connsiteY1" fmla="*/ 141732 h 5184647"/>
                <a:gd name="connsiteX2" fmla="*/ 649223 w 649223"/>
                <a:gd name="connsiteY2" fmla="*/ 0 h 5184647"/>
                <a:gd name="connsiteX3" fmla="*/ 649223 w 649223"/>
                <a:gd name="connsiteY3" fmla="*/ 0 h 5184647"/>
                <a:gd name="connsiteX4" fmla="*/ 649223 w 649223"/>
                <a:gd name="connsiteY4" fmla="*/ 5047488 h 5184647"/>
                <a:gd name="connsiteX5" fmla="*/ 649223 w 649223"/>
                <a:gd name="connsiteY5" fmla="*/ 5047488 h 5184647"/>
                <a:gd name="connsiteX6" fmla="*/ 324611 w 649223"/>
                <a:gd name="connsiteY6" fmla="*/ 5184647 h 5184647"/>
                <a:gd name="connsiteX7" fmla="*/ 0 w 649223"/>
                <a:gd name="connsiteY7" fmla="*/ 5047488 h 5184647"/>
                <a:gd name="connsiteX8" fmla="*/ 0 w 649223"/>
                <a:gd name="connsiteY8" fmla="*/ 5047488 h 5184647"/>
                <a:gd name="connsiteX9" fmla="*/ 0 w 649223"/>
                <a:gd name="connsiteY9" fmla="*/ 0 h 518464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</a:cxnLst>
              <a:rect l="l" t="t" r="r" b="b"/>
              <a:pathLst>
                <a:path w="649223" h="5184647">
                  <a:moveTo>
                    <a:pt x="0" y="0"/>
                  </a:moveTo>
                  <a:cubicBezTo>
                    <a:pt x="0" y="77724"/>
                    <a:pt x="141732" y="141732"/>
                    <a:pt x="324611" y="141732"/>
                  </a:cubicBezTo>
                  <a:cubicBezTo>
                    <a:pt x="502920" y="141732"/>
                    <a:pt x="649223" y="77724"/>
                    <a:pt x="649223" y="0"/>
                  </a:cubicBezTo>
                  <a:lnTo>
                    <a:pt x="649223" y="0"/>
                  </a:lnTo>
                  <a:lnTo>
                    <a:pt x="649223" y="5047488"/>
                  </a:lnTo>
                  <a:lnTo>
                    <a:pt x="649223" y="5047488"/>
                  </a:lnTo>
                  <a:cubicBezTo>
                    <a:pt x="649223" y="5125212"/>
                    <a:pt x="502920" y="5184647"/>
                    <a:pt x="324611" y="5184647"/>
                  </a:cubicBezTo>
                  <a:cubicBezTo>
                    <a:pt x="141732" y="5184647"/>
                    <a:pt x="0" y="5125212"/>
                    <a:pt x="0" y="5047488"/>
                  </a:cubicBezTo>
                  <a:cubicBezTo>
                    <a:pt x="0" y="5047488"/>
                    <a:pt x="0" y="5047488"/>
                    <a:pt x="0" y="5047488"/>
                  </a:cubicBezTo>
                  <a:lnTo>
                    <a:pt x="0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3" name="Freeform 3"/>
            <p:cNvSpPr/>
            <p:nvPr/>
          </p:nvSpPr>
          <p:spPr>
            <a:xfrm>
              <a:off x="4599432" y="569173"/>
              <a:ext cx="649223" cy="283462"/>
            </a:xfrm>
            <a:custGeom>
              <a:avLst/>
              <a:gdLst>
                <a:gd name="connsiteX0" fmla="*/ 0 w 649223"/>
                <a:gd name="connsiteY0" fmla="*/ 141731 h 283463"/>
                <a:gd name="connsiteX1" fmla="*/ 324611 w 649223"/>
                <a:gd name="connsiteY1" fmla="*/ 0 h 283463"/>
                <a:gd name="connsiteX2" fmla="*/ 649223 w 649223"/>
                <a:gd name="connsiteY2" fmla="*/ 141731 h 283463"/>
                <a:gd name="connsiteX3" fmla="*/ 649223 w 649223"/>
                <a:gd name="connsiteY3" fmla="*/ 141731 h 283463"/>
                <a:gd name="connsiteX4" fmla="*/ 649223 w 649223"/>
                <a:gd name="connsiteY4" fmla="*/ 141731 h 283463"/>
                <a:gd name="connsiteX5" fmla="*/ 324611 w 649223"/>
                <a:gd name="connsiteY5" fmla="*/ 283463 h 283463"/>
                <a:gd name="connsiteX6" fmla="*/ 0 w 649223"/>
                <a:gd name="connsiteY6" fmla="*/ 141731 h 283463"/>
                <a:gd name="connsiteX7" fmla="*/ 0 w 649223"/>
                <a:gd name="connsiteY7" fmla="*/ 141731 h 28346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649223" h="283463">
                  <a:moveTo>
                    <a:pt x="0" y="141731"/>
                  </a:moveTo>
                  <a:cubicBezTo>
                    <a:pt x="0" y="64008"/>
                    <a:pt x="141732" y="0"/>
                    <a:pt x="324611" y="0"/>
                  </a:cubicBezTo>
                  <a:cubicBezTo>
                    <a:pt x="502920" y="0"/>
                    <a:pt x="649223" y="64008"/>
                    <a:pt x="649223" y="141731"/>
                  </a:cubicBezTo>
                  <a:cubicBezTo>
                    <a:pt x="649223" y="141731"/>
                    <a:pt x="649223" y="141731"/>
                    <a:pt x="649223" y="141731"/>
                  </a:cubicBezTo>
                  <a:lnTo>
                    <a:pt x="649223" y="141731"/>
                  </a:lnTo>
                  <a:cubicBezTo>
                    <a:pt x="649223" y="219455"/>
                    <a:pt x="502920" y="283463"/>
                    <a:pt x="324611" y="283463"/>
                  </a:cubicBezTo>
                  <a:cubicBezTo>
                    <a:pt x="141732" y="283463"/>
                    <a:pt x="0" y="219455"/>
                    <a:pt x="0" y="141731"/>
                  </a:cubicBezTo>
                  <a:cubicBezTo>
                    <a:pt x="0" y="141731"/>
                    <a:pt x="0" y="141731"/>
                    <a:pt x="0" y="141731"/>
                  </a:cubicBezTo>
                </a:path>
              </a:pathLst>
            </a:custGeom>
            <a:solidFill>
              <a:srgbClr val="666666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4923844" y="1043153"/>
              <a:ext cx="3744467" cy="886968"/>
            </a:xfrm>
            <a:custGeom>
              <a:avLst/>
              <a:gdLst>
                <a:gd name="connsiteX0" fmla="*/ 0 w 3744467"/>
                <a:gd name="connsiteY0" fmla="*/ 137159 h 886968"/>
                <a:gd name="connsiteX1" fmla="*/ 2967227 w 3744467"/>
                <a:gd name="connsiteY1" fmla="*/ 137159 h 886968"/>
                <a:gd name="connsiteX2" fmla="*/ 2967227 w 3744467"/>
                <a:gd name="connsiteY2" fmla="*/ 0 h 886968"/>
                <a:gd name="connsiteX3" fmla="*/ 3744467 w 3744467"/>
                <a:gd name="connsiteY3" fmla="*/ 443483 h 886968"/>
                <a:gd name="connsiteX4" fmla="*/ 2967227 w 3744467"/>
                <a:gd name="connsiteY4" fmla="*/ 886968 h 886968"/>
                <a:gd name="connsiteX5" fmla="*/ 2967227 w 3744467"/>
                <a:gd name="connsiteY5" fmla="*/ 749808 h 886968"/>
                <a:gd name="connsiteX6" fmla="*/ 0 w 3744467"/>
                <a:gd name="connsiteY6" fmla="*/ 749808 h 886968"/>
                <a:gd name="connsiteX7" fmla="*/ 0 w 3744467"/>
                <a:gd name="connsiteY7" fmla="*/ 137159 h 8869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3744467" h="886968">
                  <a:moveTo>
                    <a:pt x="0" y="137159"/>
                  </a:moveTo>
                  <a:lnTo>
                    <a:pt x="2967227" y="137159"/>
                  </a:lnTo>
                  <a:lnTo>
                    <a:pt x="2967227" y="0"/>
                  </a:lnTo>
                  <a:lnTo>
                    <a:pt x="3744467" y="443483"/>
                  </a:lnTo>
                  <a:lnTo>
                    <a:pt x="2967227" y="886968"/>
                  </a:lnTo>
                  <a:lnTo>
                    <a:pt x="2967227" y="749808"/>
                  </a:lnTo>
                  <a:lnTo>
                    <a:pt x="0" y="749808"/>
                  </a:lnTo>
                  <a:lnTo>
                    <a:pt x="0" y="137159"/>
                  </a:lnTo>
                </a:path>
              </a:pathLst>
            </a:custGeom>
            <a:solidFill>
              <a:srgbClr val="333399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600"/>
                </a:lnSpc>
                <a:tabLst>
                  <a:tab pos="203200" algn="l"/>
                  <a:tab pos="254000" algn="l"/>
                  <a:tab pos="342900" algn="l"/>
                  <a:tab pos="469900" algn="l"/>
                  <a:tab pos="762000" algn="l"/>
                </a:tabLst>
              </a:pP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Penggunaan</a:t>
              </a:r>
              <a:r>
                <a:rPr lang="en-US" altLang="zh-CN" sz="2000" dirty="0">
                  <a:solidFill>
                    <a:schemeClr val="bg1"/>
                  </a:solidFill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tergantung</a:t>
              </a:r>
              <a:endParaRPr lang="en-US" altLang="zh-CN" sz="2000" dirty="0">
                <a:solidFill>
                  <a:schemeClr val="bg1"/>
                </a:solidFill>
                <a:cs typeface="Times New Roman" pitchFamily="18" charset="0"/>
              </a:endParaRPr>
            </a:p>
            <a:p>
              <a:pPr>
                <a:lnSpc>
                  <a:spcPts val="2100"/>
                </a:lnSpc>
                <a:tabLst>
                  <a:tab pos="203200" algn="l"/>
                  <a:tab pos="254000" algn="l"/>
                  <a:tab pos="342900" algn="l"/>
                  <a:tab pos="469900" algn="l"/>
                  <a:tab pos="762000" algn="l"/>
                </a:tabLst>
              </a:pP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dari</a:t>
              </a:r>
              <a:r>
                <a:rPr lang="en-US" altLang="zh-CN" sz="2000" dirty="0">
                  <a:solidFill>
                    <a:schemeClr val="bg1"/>
                  </a:solidFill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peralatan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" name="Freeform 3"/>
            <p:cNvSpPr/>
            <p:nvPr/>
          </p:nvSpPr>
          <p:spPr>
            <a:xfrm>
              <a:off x="5236414" y="2100300"/>
              <a:ext cx="3111359" cy="964692"/>
            </a:xfrm>
            <a:custGeom>
              <a:avLst/>
              <a:gdLst>
                <a:gd name="connsiteX0" fmla="*/ 0 w 3310127"/>
                <a:gd name="connsiteY0" fmla="*/ 114300 h 964692"/>
                <a:gd name="connsiteX1" fmla="*/ 2569463 w 3310127"/>
                <a:gd name="connsiteY1" fmla="*/ 114300 h 964692"/>
                <a:gd name="connsiteX2" fmla="*/ 2569463 w 3310127"/>
                <a:gd name="connsiteY2" fmla="*/ 0 h 964692"/>
                <a:gd name="connsiteX3" fmla="*/ 3310127 w 3310127"/>
                <a:gd name="connsiteY3" fmla="*/ 480060 h 964692"/>
                <a:gd name="connsiteX4" fmla="*/ 2569463 w 3310127"/>
                <a:gd name="connsiteY4" fmla="*/ 964692 h 964692"/>
                <a:gd name="connsiteX5" fmla="*/ 2569463 w 3310127"/>
                <a:gd name="connsiteY5" fmla="*/ 845820 h 964692"/>
                <a:gd name="connsiteX6" fmla="*/ 0 w 3310127"/>
                <a:gd name="connsiteY6" fmla="*/ 845820 h 964692"/>
                <a:gd name="connsiteX7" fmla="*/ 0 w 3310127"/>
                <a:gd name="connsiteY7" fmla="*/ 114300 h 96469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3310127" h="964692">
                  <a:moveTo>
                    <a:pt x="0" y="114300"/>
                  </a:moveTo>
                  <a:lnTo>
                    <a:pt x="2569463" y="114300"/>
                  </a:lnTo>
                  <a:lnTo>
                    <a:pt x="2569463" y="0"/>
                  </a:lnTo>
                  <a:lnTo>
                    <a:pt x="3310127" y="480060"/>
                  </a:lnTo>
                  <a:lnTo>
                    <a:pt x="2569463" y="964692"/>
                  </a:lnTo>
                  <a:lnTo>
                    <a:pt x="2569463" y="845820"/>
                  </a:lnTo>
                  <a:lnTo>
                    <a:pt x="0" y="845820"/>
                  </a:lnTo>
                  <a:lnTo>
                    <a:pt x="0" y="114300"/>
                  </a:lnTo>
                </a:path>
              </a:pathLst>
            </a:custGeom>
            <a:solidFill>
              <a:srgbClr val="FF000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600"/>
                </a:lnSpc>
                <a:tabLst>
                  <a:tab pos="203200" algn="l"/>
                  <a:tab pos="254000" algn="l"/>
                  <a:tab pos="342900" algn="l"/>
                  <a:tab pos="469900" algn="l"/>
                  <a:tab pos="762000" algn="l"/>
                </a:tabLst>
              </a:pP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Biasanya</a:t>
              </a:r>
              <a:r>
                <a:rPr lang="en-US" altLang="zh-CN" sz="2000" dirty="0">
                  <a:solidFill>
                    <a:schemeClr val="bg1"/>
                  </a:solidFill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tidak</a:t>
              </a:r>
              <a:r>
                <a:rPr lang="en-US" altLang="zh-CN" sz="2000" dirty="0">
                  <a:solidFill>
                    <a:schemeClr val="bg1"/>
                  </a:solidFill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tersedia</a:t>
              </a:r>
              <a:endParaRPr lang="en-US" altLang="zh-CN" sz="2000" dirty="0">
                <a:solidFill>
                  <a:schemeClr val="bg1"/>
                </a:solidFill>
                <a:cs typeface="Times New Roman" pitchFamily="18" charset="0"/>
              </a:endParaRPr>
            </a:p>
            <a:p>
              <a:pPr>
                <a:lnSpc>
                  <a:spcPts val="2500"/>
                </a:lnSpc>
                <a:tabLst>
                  <a:tab pos="203200" algn="l"/>
                  <a:tab pos="254000" algn="l"/>
                  <a:tab pos="342900" algn="l"/>
                  <a:tab pos="469900" algn="l"/>
                  <a:tab pos="762000" algn="l"/>
                </a:tabLst>
              </a:pP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secara</a:t>
              </a:r>
              <a:r>
                <a:rPr lang="en-US" altLang="zh-CN" sz="2000" dirty="0">
                  <a:solidFill>
                    <a:schemeClr val="bg1"/>
                  </a:solidFill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siap</a:t>
              </a:r>
              <a:r>
                <a:rPr lang="en-US" altLang="zh-CN" sz="2000" dirty="0">
                  <a:solidFill>
                    <a:schemeClr val="bg1"/>
                  </a:solidFill>
                  <a:cs typeface="Times New Roman" pitchFamily="18" charset="0"/>
                </a:rPr>
                <a:t> di </a:t>
              </a: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pasar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6" name="Freeform 3"/>
            <p:cNvSpPr/>
            <p:nvPr/>
          </p:nvSpPr>
          <p:spPr>
            <a:xfrm>
              <a:off x="5196467" y="3369128"/>
              <a:ext cx="4182293" cy="1088704"/>
            </a:xfrm>
            <a:custGeom>
              <a:avLst/>
              <a:gdLst>
                <a:gd name="connsiteX0" fmla="*/ 0 w 4032503"/>
                <a:gd name="connsiteY0" fmla="*/ 219455 h 1577339"/>
                <a:gd name="connsiteX1" fmla="*/ 3108960 w 4032503"/>
                <a:gd name="connsiteY1" fmla="*/ 219455 h 1577339"/>
                <a:gd name="connsiteX2" fmla="*/ 3108960 w 4032503"/>
                <a:gd name="connsiteY2" fmla="*/ 0 h 1577339"/>
                <a:gd name="connsiteX3" fmla="*/ 4032503 w 4032503"/>
                <a:gd name="connsiteY3" fmla="*/ 790955 h 1577339"/>
                <a:gd name="connsiteX4" fmla="*/ 3108960 w 4032503"/>
                <a:gd name="connsiteY4" fmla="*/ 1577339 h 1577339"/>
                <a:gd name="connsiteX5" fmla="*/ 3108960 w 4032503"/>
                <a:gd name="connsiteY5" fmla="*/ 1357883 h 1577339"/>
                <a:gd name="connsiteX6" fmla="*/ 0 w 4032503"/>
                <a:gd name="connsiteY6" fmla="*/ 1357883 h 1577339"/>
                <a:gd name="connsiteX7" fmla="*/ 0 w 4032503"/>
                <a:gd name="connsiteY7" fmla="*/ 219455 h 157733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4032503" h="1577339">
                  <a:moveTo>
                    <a:pt x="0" y="219455"/>
                  </a:moveTo>
                  <a:lnTo>
                    <a:pt x="3108960" y="219455"/>
                  </a:lnTo>
                  <a:lnTo>
                    <a:pt x="3108960" y="0"/>
                  </a:lnTo>
                  <a:lnTo>
                    <a:pt x="4032503" y="790955"/>
                  </a:lnTo>
                  <a:lnTo>
                    <a:pt x="3108960" y="1577339"/>
                  </a:lnTo>
                  <a:lnTo>
                    <a:pt x="3108960" y="1357883"/>
                  </a:lnTo>
                  <a:lnTo>
                    <a:pt x="0" y="1357883"/>
                  </a:lnTo>
                  <a:lnTo>
                    <a:pt x="0" y="219455"/>
                  </a:lnTo>
                </a:path>
              </a:pathLst>
            </a:custGeom>
            <a:solidFill>
              <a:srgbClr val="0070C0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600"/>
                </a:lnSpc>
                <a:tabLst>
                  <a:tab pos="203200" algn="l"/>
                  <a:tab pos="254000" algn="l"/>
                  <a:tab pos="342900" algn="l"/>
                  <a:tab pos="469900" algn="l"/>
                  <a:tab pos="762000" algn="l"/>
                </a:tabLst>
              </a:pP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Relatif</a:t>
              </a:r>
              <a:r>
                <a:rPr lang="en-US" altLang="zh-CN" sz="2000" dirty="0">
                  <a:solidFill>
                    <a:schemeClr val="bg1"/>
                  </a:solidFill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sulit</a:t>
              </a:r>
              <a:r>
                <a:rPr lang="en-US" altLang="zh-CN" sz="2000" dirty="0">
                  <a:solidFill>
                    <a:schemeClr val="bg1"/>
                  </a:solidFill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diprediksi</a:t>
              </a:r>
              <a:endParaRPr lang="en-US" altLang="zh-CN" sz="2000" dirty="0">
                <a:solidFill>
                  <a:schemeClr val="bg1"/>
                </a:solidFill>
                <a:cs typeface="Times New Roman" pitchFamily="18" charset="0"/>
              </a:endParaRPr>
            </a:p>
            <a:p>
              <a:pPr>
                <a:lnSpc>
                  <a:spcPts val="1800"/>
                </a:lnSpc>
                <a:tabLst>
                  <a:tab pos="203200" algn="l"/>
                  <a:tab pos="254000" algn="l"/>
                  <a:tab pos="342900" algn="l"/>
                  <a:tab pos="469900" algn="l"/>
                  <a:tab pos="762000" algn="l"/>
                </a:tabLst>
              </a:pP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penggunaan</a:t>
              </a:r>
              <a:r>
                <a:rPr lang="en-US" altLang="zh-CN" sz="2000" dirty="0">
                  <a:solidFill>
                    <a:schemeClr val="bg1"/>
                  </a:solidFill>
                  <a:cs typeface="Times New Roman" pitchFamily="18" charset="0"/>
                </a:rPr>
                <a:t> yang </a:t>
              </a: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akan</a:t>
              </a:r>
              <a:r>
                <a:rPr lang="en-US" altLang="zh-CN" sz="2000" dirty="0">
                  <a:solidFill>
                    <a:schemeClr val="bg1"/>
                  </a:solidFill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datang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 3"/>
            <p:cNvSpPr/>
            <p:nvPr/>
          </p:nvSpPr>
          <p:spPr>
            <a:xfrm>
              <a:off x="5013587" y="4646302"/>
              <a:ext cx="2415750" cy="812493"/>
            </a:xfrm>
            <a:custGeom>
              <a:avLst/>
              <a:gdLst>
                <a:gd name="connsiteX0" fmla="*/ 0 w 3241548"/>
                <a:gd name="connsiteY0" fmla="*/ 96011 h 1060704"/>
                <a:gd name="connsiteX1" fmla="*/ 2482596 w 3241548"/>
                <a:gd name="connsiteY1" fmla="*/ 96011 h 1060704"/>
                <a:gd name="connsiteX2" fmla="*/ 2482596 w 3241548"/>
                <a:gd name="connsiteY2" fmla="*/ 0 h 1060704"/>
                <a:gd name="connsiteX3" fmla="*/ 3241548 w 3241548"/>
                <a:gd name="connsiteY3" fmla="*/ 530352 h 1060704"/>
                <a:gd name="connsiteX4" fmla="*/ 2482596 w 3241548"/>
                <a:gd name="connsiteY4" fmla="*/ 1060703 h 1060704"/>
                <a:gd name="connsiteX5" fmla="*/ 2482596 w 3241548"/>
                <a:gd name="connsiteY5" fmla="*/ 964691 h 1060704"/>
                <a:gd name="connsiteX6" fmla="*/ 0 w 3241548"/>
                <a:gd name="connsiteY6" fmla="*/ 964691 h 1060704"/>
                <a:gd name="connsiteX7" fmla="*/ 0 w 3241548"/>
                <a:gd name="connsiteY7" fmla="*/ 96011 h 106070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3241548" h="1060704">
                  <a:moveTo>
                    <a:pt x="0" y="96011"/>
                  </a:moveTo>
                  <a:lnTo>
                    <a:pt x="2482596" y="96011"/>
                  </a:lnTo>
                  <a:lnTo>
                    <a:pt x="2482596" y="0"/>
                  </a:lnTo>
                  <a:lnTo>
                    <a:pt x="3241548" y="530352"/>
                  </a:lnTo>
                  <a:lnTo>
                    <a:pt x="2482596" y="1060703"/>
                  </a:lnTo>
                  <a:lnTo>
                    <a:pt x="2482596" y="964691"/>
                  </a:lnTo>
                  <a:lnTo>
                    <a:pt x="0" y="964691"/>
                  </a:lnTo>
                  <a:lnTo>
                    <a:pt x="0" y="96011"/>
                  </a:lnTo>
                </a:path>
              </a:pathLst>
            </a:custGeom>
            <a:solidFill>
              <a:schemeClr val="accent5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600"/>
                </a:lnSpc>
                <a:tabLst>
                  <a:tab pos="203200" algn="l"/>
                  <a:tab pos="254000" algn="l"/>
                  <a:tab pos="342900" algn="l"/>
                  <a:tab pos="469900" algn="l"/>
                  <a:tab pos="762000" algn="l"/>
                </a:tabLst>
              </a:pPr>
              <a:r>
                <a:rPr lang="en-US" altLang="zh-CN" sz="2000" dirty="0" err="1">
                  <a:cs typeface="Times New Roman" pitchFamily="18" charset="0"/>
                </a:rPr>
                <a:t>Sulit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cs typeface="Times New Roman" pitchFamily="18" charset="0"/>
                </a:rPr>
                <a:t>melakukan</a:t>
              </a:r>
              <a:endParaRPr lang="en-US" altLang="zh-CN" sz="2000" dirty="0">
                <a:cs typeface="Times New Roman" pitchFamily="18" charset="0"/>
              </a:endParaRPr>
            </a:p>
            <a:p>
              <a:pPr>
                <a:lnSpc>
                  <a:spcPts val="2100"/>
                </a:lnSpc>
                <a:tabLst>
                  <a:tab pos="203200" algn="l"/>
                  <a:tab pos="254000" algn="l"/>
                  <a:tab pos="342900" algn="l"/>
                  <a:tab pos="469900" algn="l"/>
                  <a:tab pos="762000" algn="l"/>
                </a:tabLst>
              </a:pPr>
              <a:r>
                <a:rPr lang="en-US" altLang="zh-CN" sz="2000" dirty="0" err="1">
                  <a:cs typeface="Times New Roman" pitchFamily="18" charset="0"/>
                </a:rPr>
                <a:t>standarisasi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Freeform 3"/>
            <p:cNvSpPr/>
            <p:nvPr/>
          </p:nvSpPr>
          <p:spPr>
            <a:xfrm>
              <a:off x="1871009" y="1526466"/>
              <a:ext cx="2725252" cy="877823"/>
            </a:xfrm>
            <a:custGeom>
              <a:avLst/>
              <a:gdLst>
                <a:gd name="connsiteX0" fmla="*/ 0 w 3890772"/>
                <a:gd name="connsiteY0" fmla="*/ 438911 h 877823"/>
                <a:gd name="connsiteX1" fmla="*/ 754380 w 3890772"/>
                <a:gd name="connsiteY1" fmla="*/ 0 h 877823"/>
                <a:gd name="connsiteX2" fmla="*/ 754380 w 3890772"/>
                <a:gd name="connsiteY2" fmla="*/ 96011 h 877823"/>
                <a:gd name="connsiteX3" fmla="*/ 3890772 w 3890772"/>
                <a:gd name="connsiteY3" fmla="*/ 96011 h 877823"/>
                <a:gd name="connsiteX4" fmla="*/ 3890772 w 3890772"/>
                <a:gd name="connsiteY4" fmla="*/ 777239 h 877823"/>
                <a:gd name="connsiteX5" fmla="*/ 754380 w 3890772"/>
                <a:gd name="connsiteY5" fmla="*/ 777239 h 877823"/>
                <a:gd name="connsiteX6" fmla="*/ 754380 w 3890772"/>
                <a:gd name="connsiteY6" fmla="*/ 877823 h 877823"/>
                <a:gd name="connsiteX7" fmla="*/ 0 w 3890772"/>
                <a:gd name="connsiteY7" fmla="*/ 438911 h 87782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3890772" h="877823">
                  <a:moveTo>
                    <a:pt x="0" y="438911"/>
                  </a:moveTo>
                  <a:lnTo>
                    <a:pt x="754380" y="0"/>
                  </a:lnTo>
                  <a:lnTo>
                    <a:pt x="754380" y="96011"/>
                  </a:lnTo>
                  <a:lnTo>
                    <a:pt x="3890772" y="96011"/>
                  </a:lnTo>
                  <a:lnTo>
                    <a:pt x="3890772" y="777239"/>
                  </a:lnTo>
                  <a:lnTo>
                    <a:pt x="754380" y="777239"/>
                  </a:lnTo>
                  <a:lnTo>
                    <a:pt x="754380" y="877823"/>
                  </a:lnTo>
                  <a:lnTo>
                    <a:pt x="0" y="438911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lnSpc>
                  <a:spcPts val="2100"/>
                </a:lnSpc>
                <a:tabLst>
                  <a:tab pos="1409700" algn="l"/>
                  <a:tab pos="1485900" algn="l"/>
                  <a:tab pos="1587500" algn="l"/>
                  <a:tab pos="1612900" algn="l"/>
                  <a:tab pos="2159000" algn="l"/>
                  <a:tab pos="2209800" algn="l"/>
                  <a:tab pos="2438400" algn="l"/>
                </a:tabLst>
              </a:pP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Pabrik</a:t>
              </a:r>
              <a:r>
                <a:rPr lang="en-US" altLang="zh-CN" sz="2000" dirty="0">
                  <a:solidFill>
                    <a:schemeClr val="bg1"/>
                  </a:solidFill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pembuatnya</a:t>
              </a:r>
              <a:endParaRPr lang="en-US" altLang="zh-CN" sz="2000" dirty="0">
                <a:solidFill>
                  <a:schemeClr val="bg1"/>
                </a:solidFill>
                <a:cs typeface="Times New Roman" pitchFamily="18" charset="0"/>
              </a:endParaRPr>
            </a:p>
            <a:p>
              <a:pPr algn="r">
                <a:lnSpc>
                  <a:spcPts val="2100"/>
                </a:lnSpc>
                <a:tabLst>
                  <a:tab pos="1409700" algn="l"/>
                  <a:tab pos="1485900" algn="l"/>
                  <a:tab pos="1587500" algn="l"/>
                  <a:tab pos="1612900" algn="l"/>
                  <a:tab pos="2159000" algn="l"/>
                  <a:tab pos="2209800" algn="l"/>
                  <a:tab pos="2438400" algn="l"/>
                </a:tabLst>
              </a:pP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terbatas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9" name="Freeform 3"/>
            <p:cNvSpPr/>
            <p:nvPr/>
          </p:nvSpPr>
          <p:spPr>
            <a:xfrm>
              <a:off x="1302133" y="2512927"/>
              <a:ext cx="3589020" cy="941831"/>
            </a:xfrm>
            <a:custGeom>
              <a:avLst/>
              <a:gdLst>
                <a:gd name="connsiteX0" fmla="*/ 0 w 3589020"/>
                <a:gd name="connsiteY0" fmla="*/ 470916 h 941831"/>
                <a:gd name="connsiteX1" fmla="*/ 699516 w 3589020"/>
                <a:gd name="connsiteY1" fmla="*/ 0 h 941831"/>
                <a:gd name="connsiteX2" fmla="*/ 699516 w 3589020"/>
                <a:gd name="connsiteY2" fmla="*/ 105156 h 941831"/>
                <a:gd name="connsiteX3" fmla="*/ 3589020 w 3589020"/>
                <a:gd name="connsiteY3" fmla="*/ 105156 h 941831"/>
                <a:gd name="connsiteX4" fmla="*/ 3589020 w 3589020"/>
                <a:gd name="connsiteY4" fmla="*/ 836675 h 941831"/>
                <a:gd name="connsiteX5" fmla="*/ 699516 w 3589020"/>
                <a:gd name="connsiteY5" fmla="*/ 836675 h 941831"/>
                <a:gd name="connsiteX6" fmla="*/ 699516 w 3589020"/>
                <a:gd name="connsiteY6" fmla="*/ 941831 h 941831"/>
                <a:gd name="connsiteX7" fmla="*/ 0 w 3589020"/>
                <a:gd name="connsiteY7" fmla="*/ 470916 h 94183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3589020" h="941831">
                  <a:moveTo>
                    <a:pt x="0" y="470916"/>
                  </a:moveTo>
                  <a:lnTo>
                    <a:pt x="699516" y="0"/>
                  </a:lnTo>
                  <a:lnTo>
                    <a:pt x="699516" y="105156"/>
                  </a:lnTo>
                  <a:lnTo>
                    <a:pt x="3589020" y="105156"/>
                  </a:lnTo>
                  <a:lnTo>
                    <a:pt x="3589020" y="836675"/>
                  </a:lnTo>
                  <a:lnTo>
                    <a:pt x="699516" y="836675"/>
                  </a:lnTo>
                  <a:lnTo>
                    <a:pt x="699516" y="941831"/>
                  </a:lnTo>
                  <a:lnTo>
                    <a:pt x="0" y="470916"/>
                  </a:lnTo>
                </a:path>
              </a:pathLst>
            </a:custGeom>
            <a:solidFill>
              <a:schemeClr val="accent4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lnSpc>
                  <a:spcPts val="2600"/>
                </a:lnSpc>
                <a:tabLst>
                  <a:tab pos="1409700" algn="l"/>
                  <a:tab pos="1485900" algn="l"/>
                  <a:tab pos="1587500" algn="l"/>
                  <a:tab pos="1612900" algn="l"/>
                  <a:tab pos="2159000" algn="l"/>
                  <a:tab pos="2209800" algn="l"/>
                  <a:tab pos="2438400" algn="l"/>
                </a:tabLst>
              </a:pP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Frekuensi</a:t>
              </a:r>
              <a:r>
                <a:rPr lang="en-US" altLang="zh-CN" sz="2000" dirty="0">
                  <a:solidFill>
                    <a:schemeClr val="bg1"/>
                  </a:solidFill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dan</a:t>
              </a:r>
              <a:r>
                <a:rPr lang="en-US" altLang="zh-CN" sz="2000" dirty="0">
                  <a:solidFill>
                    <a:schemeClr val="bg1"/>
                  </a:solidFill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jumlah</a:t>
              </a:r>
              <a:endParaRPr lang="en-US" altLang="zh-CN" sz="2000" dirty="0">
                <a:solidFill>
                  <a:schemeClr val="bg1"/>
                </a:solidFill>
                <a:cs typeface="Times New Roman" pitchFamily="18" charset="0"/>
              </a:endParaRPr>
            </a:p>
            <a:p>
              <a:pPr algn="r">
                <a:lnSpc>
                  <a:spcPts val="2500"/>
                </a:lnSpc>
                <a:tabLst>
                  <a:tab pos="1409700" algn="l"/>
                  <a:tab pos="1485900" algn="l"/>
                  <a:tab pos="1587500" algn="l"/>
                  <a:tab pos="1612900" algn="l"/>
                  <a:tab pos="2159000" algn="l"/>
                  <a:tab pos="2209800" algn="l"/>
                  <a:tab pos="2438400" algn="l"/>
                </a:tabLst>
              </a:pP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penggunaanya</a:t>
              </a:r>
              <a:r>
                <a:rPr lang="en-US" altLang="zh-CN" sz="2000" dirty="0">
                  <a:solidFill>
                    <a:schemeClr val="bg1"/>
                  </a:solidFill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bervariasi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 3"/>
            <p:cNvSpPr/>
            <p:nvPr/>
          </p:nvSpPr>
          <p:spPr>
            <a:xfrm>
              <a:off x="1328480" y="3774996"/>
              <a:ext cx="3359222" cy="877823"/>
            </a:xfrm>
            <a:custGeom>
              <a:avLst/>
              <a:gdLst>
                <a:gd name="connsiteX0" fmla="*/ 0 w 3890772"/>
                <a:gd name="connsiteY0" fmla="*/ 438911 h 877823"/>
                <a:gd name="connsiteX1" fmla="*/ 754380 w 3890772"/>
                <a:gd name="connsiteY1" fmla="*/ 0 h 877823"/>
                <a:gd name="connsiteX2" fmla="*/ 754380 w 3890772"/>
                <a:gd name="connsiteY2" fmla="*/ 100583 h 877823"/>
                <a:gd name="connsiteX3" fmla="*/ 3890772 w 3890772"/>
                <a:gd name="connsiteY3" fmla="*/ 100583 h 877823"/>
                <a:gd name="connsiteX4" fmla="*/ 3890772 w 3890772"/>
                <a:gd name="connsiteY4" fmla="*/ 781811 h 877823"/>
                <a:gd name="connsiteX5" fmla="*/ 754380 w 3890772"/>
                <a:gd name="connsiteY5" fmla="*/ 781811 h 877823"/>
                <a:gd name="connsiteX6" fmla="*/ 754380 w 3890772"/>
                <a:gd name="connsiteY6" fmla="*/ 877823 h 877823"/>
                <a:gd name="connsiteX7" fmla="*/ 0 w 3890772"/>
                <a:gd name="connsiteY7" fmla="*/ 438911 h 87782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3890772" h="877823">
                  <a:moveTo>
                    <a:pt x="0" y="438911"/>
                  </a:moveTo>
                  <a:lnTo>
                    <a:pt x="754380" y="0"/>
                  </a:lnTo>
                  <a:lnTo>
                    <a:pt x="754380" y="100583"/>
                  </a:lnTo>
                  <a:lnTo>
                    <a:pt x="3890772" y="100583"/>
                  </a:lnTo>
                  <a:lnTo>
                    <a:pt x="3890772" y="781811"/>
                  </a:lnTo>
                  <a:lnTo>
                    <a:pt x="754380" y="781811"/>
                  </a:lnTo>
                  <a:lnTo>
                    <a:pt x="754380" y="877823"/>
                  </a:lnTo>
                  <a:lnTo>
                    <a:pt x="0" y="438911"/>
                  </a:lnTo>
                </a:path>
              </a:pathLst>
            </a:custGeom>
            <a:solidFill>
              <a:srgbClr val="7030A0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lnSpc>
                  <a:spcPts val="2600"/>
                </a:lnSpc>
                <a:tabLst>
                  <a:tab pos="1409700" algn="l"/>
                  <a:tab pos="1485900" algn="l"/>
                  <a:tab pos="1587500" algn="l"/>
                  <a:tab pos="1612900" algn="l"/>
                  <a:tab pos="2159000" algn="l"/>
                  <a:tab pos="2209800" algn="l"/>
                  <a:tab pos="2438400" algn="l"/>
                </a:tabLst>
              </a:pP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Jenis</a:t>
              </a:r>
              <a:r>
                <a:rPr lang="en-US" altLang="zh-CN" sz="2000" dirty="0">
                  <a:solidFill>
                    <a:schemeClr val="bg1"/>
                  </a:solidFill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dan</a:t>
              </a:r>
              <a:r>
                <a:rPr lang="en-US" altLang="zh-CN" sz="2000" dirty="0">
                  <a:solidFill>
                    <a:schemeClr val="bg1"/>
                  </a:solidFill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jumlahnya</a:t>
              </a:r>
              <a:endParaRPr lang="en-US" altLang="zh-CN" sz="2000" dirty="0">
                <a:solidFill>
                  <a:schemeClr val="bg1"/>
                </a:solidFill>
                <a:cs typeface="Times New Roman" pitchFamily="18" charset="0"/>
              </a:endParaRPr>
            </a:p>
            <a:p>
              <a:pPr algn="r">
                <a:lnSpc>
                  <a:spcPts val="2400"/>
                </a:lnSpc>
                <a:tabLst>
                  <a:tab pos="1409700" algn="l"/>
                  <a:tab pos="1485900" algn="l"/>
                  <a:tab pos="1587500" algn="l"/>
                  <a:tab pos="1612900" algn="l"/>
                  <a:tab pos="2159000" algn="l"/>
                  <a:tab pos="2209800" algn="l"/>
                  <a:tab pos="2438400" algn="l"/>
                </a:tabLst>
              </a:pP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banyak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1" name="Freeform 3"/>
            <p:cNvSpPr/>
            <p:nvPr/>
          </p:nvSpPr>
          <p:spPr>
            <a:xfrm>
              <a:off x="1852720" y="4973058"/>
              <a:ext cx="2761827" cy="877824"/>
            </a:xfrm>
            <a:custGeom>
              <a:avLst/>
              <a:gdLst>
                <a:gd name="connsiteX0" fmla="*/ 0 w 3383280"/>
                <a:gd name="connsiteY0" fmla="*/ 438911 h 877824"/>
                <a:gd name="connsiteX1" fmla="*/ 653795 w 3383280"/>
                <a:gd name="connsiteY1" fmla="*/ 0 h 877824"/>
                <a:gd name="connsiteX2" fmla="*/ 653795 w 3383280"/>
                <a:gd name="connsiteY2" fmla="*/ 96011 h 877824"/>
                <a:gd name="connsiteX3" fmla="*/ 3383280 w 3383280"/>
                <a:gd name="connsiteY3" fmla="*/ 96011 h 877824"/>
                <a:gd name="connsiteX4" fmla="*/ 3383280 w 3383280"/>
                <a:gd name="connsiteY4" fmla="*/ 777240 h 877824"/>
                <a:gd name="connsiteX5" fmla="*/ 653795 w 3383280"/>
                <a:gd name="connsiteY5" fmla="*/ 777240 h 877824"/>
                <a:gd name="connsiteX6" fmla="*/ 653795 w 3383280"/>
                <a:gd name="connsiteY6" fmla="*/ 877823 h 877824"/>
                <a:gd name="connsiteX7" fmla="*/ 0 w 3383280"/>
                <a:gd name="connsiteY7" fmla="*/ 438911 h 87782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3383280" h="877824">
                  <a:moveTo>
                    <a:pt x="0" y="438911"/>
                  </a:moveTo>
                  <a:lnTo>
                    <a:pt x="653795" y="0"/>
                  </a:lnTo>
                  <a:lnTo>
                    <a:pt x="653795" y="96011"/>
                  </a:lnTo>
                  <a:lnTo>
                    <a:pt x="3383280" y="96011"/>
                  </a:lnTo>
                  <a:lnTo>
                    <a:pt x="3383280" y="777240"/>
                  </a:lnTo>
                  <a:lnTo>
                    <a:pt x="653795" y="777240"/>
                  </a:lnTo>
                  <a:lnTo>
                    <a:pt x="653795" y="877823"/>
                  </a:lnTo>
                  <a:lnTo>
                    <a:pt x="0" y="438911"/>
                  </a:lnTo>
                </a:path>
              </a:pathLst>
            </a:custGeom>
            <a:solidFill>
              <a:srgbClr val="C00000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lnSpc>
                  <a:spcPts val="2600"/>
                </a:lnSpc>
                <a:tabLst>
                  <a:tab pos="1409700" algn="l"/>
                  <a:tab pos="1485900" algn="l"/>
                  <a:tab pos="1587500" algn="l"/>
                  <a:tab pos="1612900" algn="l"/>
                  <a:tab pos="2159000" algn="l"/>
                  <a:tab pos="2209800" algn="l"/>
                  <a:tab pos="2438400" algn="l"/>
                </a:tabLst>
              </a:pP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Pertukaran</a:t>
              </a:r>
              <a:r>
                <a:rPr lang="en-US" altLang="zh-CN" sz="2000" dirty="0">
                  <a:solidFill>
                    <a:schemeClr val="bg1"/>
                  </a:solidFill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antar</a:t>
              </a:r>
              <a:r>
                <a:rPr lang="en-US" altLang="zh-CN" sz="2000" dirty="0">
                  <a:solidFill>
                    <a:schemeClr val="bg1"/>
                  </a:solidFill>
                  <a:cs typeface="Times New Roman" pitchFamily="18" charset="0"/>
                </a:rPr>
                <a:t> part</a:t>
              </a:r>
            </a:p>
            <a:p>
              <a:pPr algn="r">
                <a:lnSpc>
                  <a:spcPts val="2600"/>
                </a:lnSpc>
                <a:tabLst>
                  <a:tab pos="1409700" algn="l"/>
                  <a:tab pos="1485900" algn="l"/>
                  <a:tab pos="1587500" algn="l"/>
                  <a:tab pos="1612900" algn="l"/>
                  <a:tab pos="2159000" algn="l"/>
                  <a:tab pos="2209800" algn="l"/>
                  <a:tab pos="2438400" algn="l"/>
                </a:tabLst>
              </a:pPr>
              <a:r>
                <a:rPr lang="en-US" altLang="zh-CN" sz="2000" dirty="0" err="1">
                  <a:solidFill>
                    <a:schemeClr val="bg1"/>
                  </a:solidFill>
                  <a:cs typeface="Times New Roman" pitchFamily="18" charset="0"/>
                </a:rPr>
                <a:t>rendah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1"/>
            <p:cNvSpPr txBox="1"/>
            <p:nvPr/>
          </p:nvSpPr>
          <p:spPr>
            <a:xfrm>
              <a:off x="5299651" y="5430394"/>
              <a:ext cx="65" cy="28102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600"/>
                </a:lnSpc>
                <a:tabLst>
                  <a:tab pos="203200" algn="l"/>
                  <a:tab pos="254000" algn="l"/>
                  <a:tab pos="342900" algn="l"/>
                  <a:tab pos="469900" algn="l"/>
                  <a:tab pos="762000" algn="l"/>
                </a:tabLst>
              </a:pPr>
              <a:endParaRPr lang="en-US" altLang="zh-CN" sz="2000" dirty="0">
                <a:cs typeface="Times New Roman" pitchFamily="18" charset="0"/>
              </a:endParaRPr>
            </a:p>
          </p:txBody>
        </p:sp>
        <p:sp>
          <p:nvSpPr>
            <p:cNvPr id="23" name="TextBox 1"/>
            <p:cNvSpPr txBox="1"/>
            <p:nvPr/>
          </p:nvSpPr>
          <p:spPr>
            <a:xfrm>
              <a:off x="5299651" y="4054204"/>
              <a:ext cx="65" cy="28102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600"/>
                </a:lnSpc>
                <a:tabLst>
                  <a:tab pos="203200" algn="l"/>
                  <a:tab pos="254000" algn="l"/>
                  <a:tab pos="342900" algn="l"/>
                  <a:tab pos="469900" algn="l"/>
                  <a:tab pos="762000" algn="l"/>
                </a:tabLst>
              </a:pPr>
              <a:endParaRPr lang="en-US" altLang="zh-CN" sz="20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24" name="TextBox 1"/>
            <p:cNvSpPr txBox="1"/>
            <p:nvPr/>
          </p:nvSpPr>
          <p:spPr>
            <a:xfrm>
              <a:off x="5233223" y="2521637"/>
              <a:ext cx="65" cy="28102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600"/>
                </a:lnSpc>
                <a:tabLst>
                  <a:tab pos="203200" algn="l"/>
                  <a:tab pos="254000" algn="l"/>
                  <a:tab pos="342900" algn="l"/>
                  <a:tab pos="469900" algn="l"/>
                  <a:tab pos="762000" algn="l"/>
                </a:tabLst>
              </a:pPr>
              <a:endParaRPr lang="en-US" altLang="zh-CN" sz="2000" dirty="0">
                <a:cs typeface="Times New Roman" pitchFamily="18" charset="0"/>
              </a:endParaRPr>
            </a:p>
          </p:txBody>
        </p:sp>
        <p:sp>
          <p:nvSpPr>
            <p:cNvPr id="25" name="TextBox 1"/>
            <p:cNvSpPr txBox="1"/>
            <p:nvPr/>
          </p:nvSpPr>
          <p:spPr>
            <a:xfrm>
              <a:off x="5299651" y="1526466"/>
              <a:ext cx="65" cy="28102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600"/>
                </a:lnSpc>
                <a:tabLst>
                  <a:tab pos="203200" algn="l"/>
                  <a:tab pos="254000" algn="l"/>
                  <a:tab pos="342900" algn="l"/>
                  <a:tab pos="469900" algn="l"/>
                  <a:tab pos="762000" algn="l"/>
                </a:tabLst>
              </a:pPr>
              <a:endParaRPr lang="en-US" altLang="zh-CN" sz="20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26" name="TextBox 1"/>
            <p:cNvSpPr txBox="1"/>
            <p:nvPr/>
          </p:nvSpPr>
          <p:spPr>
            <a:xfrm>
              <a:off x="2544367" y="2130778"/>
              <a:ext cx="65" cy="331491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100"/>
                </a:lnSpc>
                <a:tabLst>
                  <a:tab pos="1409700" algn="l"/>
                  <a:tab pos="1485900" algn="l"/>
                  <a:tab pos="1587500" algn="l"/>
                  <a:tab pos="1612900" algn="l"/>
                  <a:tab pos="2159000" algn="l"/>
                  <a:tab pos="2209800" algn="l"/>
                  <a:tab pos="2438400" algn="l"/>
                </a:tabLst>
              </a:pPr>
              <a:endParaRPr lang="en-US" altLang="zh-CN" sz="2000" dirty="0">
                <a:cs typeface="Times New Roman" pitchFamily="18" charset="0"/>
              </a:endParaRPr>
            </a:p>
          </p:txBody>
        </p:sp>
        <p:sp>
          <p:nvSpPr>
            <p:cNvPr id="27" name="TextBox 1"/>
            <p:cNvSpPr txBox="1"/>
            <p:nvPr/>
          </p:nvSpPr>
          <p:spPr>
            <a:xfrm>
              <a:off x="1880974" y="2445201"/>
              <a:ext cx="65" cy="381961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600"/>
                </a:lnSpc>
                <a:tabLst>
                  <a:tab pos="1409700" algn="l"/>
                  <a:tab pos="1485900" algn="l"/>
                  <a:tab pos="1587500" algn="l"/>
                  <a:tab pos="1612900" algn="l"/>
                  <a:tab pos="2159000" algn="l"/>
                  <a:tab pos="2209800" algn="l"/>
                  <a:tab pos="2438400" algn="l"/>
                </a:tabLst>
              </a:pPr>
              <a:endParaRPr lang="en-US" altLang="zh-CN" sz="2000" dirty="0">
                <a:cs typeface="Times New Roman" pitchFamily="18" charset="0"/>
              </a:endParaRPr>
            </a:p>
          </p:txBody>
        </p:sp>
        <p:sp>
          <p:nvSpPr>
            <p:cNvPr id="28" name="TextBox 1"/>
            <p:cNvSpPr txBox="1"/>
            <p:nvPr/>
          </p:nvSpPr>
          <p:spPr>
            <a:xfrm>
              <a:off x="2464794" y="4480842"/>
              <a:ext cx="65" cy="381961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600"/>
                </a:lnSpc>
                <a:tabLst>
                  <a:tab pos="1409700" algn="l"/>
                  <a:tab pos="1485900" algn="l"/>
                  <a:tab pos="1587500" algn="l"/>
                  <a:tab pos="1612900" algn="l"/>
                  <a:tab pos="2159000" algn="l"/>
                  <a:tab pos="2209800" algn="l"/>
                  <a:tab pos="2438400" algn="l"/>
                </a:tabLst>
              </a:pPr>
              <a:endParaRPr lang="en-US" altLang="zh-CN" sz="2000" dirty="0">
                <a:cs typeface="Times New Roman" pitchFamily="18" charset="0"/>
              </a:endParaRPr>
            </a:p>
          </p:txBody>
        </p:sp>
        <p:sp>
          <p:nvSpPr>
            <p:cNvPr id="29" name="TextBox 1"/>
            <p:cNvSpPr txBox="1"/>
            <p:nvPr/>
          </p:nvSpPr>
          <p:spPr>
            <a:xfrm>
              <a:off x="2313791" y="5677772"/>
              <a:ext cx="65" cy="381961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600"/>
                </a:lnSpc>
                <a:tabLst>
                  <a:tab pos="1409700" algn="l"/>
                  <a:tab pos="1485900" algn="l"/>
                  <a:tab pos="1587500" algn="l"/>
                  <a:tab pos="1612900" algn="l"/>
                  <a:tab pos="2159000" algn="l"/>
                  <a:tab pos="2209800" algn="l"/>
                  <a:tab pos="2438400" algn="l"/>
                </a:tabLst>
              </a:pPr>
              <a:endParaRPr lang="en-US" altLang="zh-CN" sz="2000" dirty="0">
                <a:cs typeface="Times New Roman" pitchFamily="18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B2274E-74B2-447A-9B31-DE0E0E68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983F9B-FF1D-4F35-849F-E7B05C737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4965070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69771" y="1646457"/>
            <a:ext cx="4291688" cy="4334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3200" dirty="0">
                <a:cs typeface="Times New Roman" pitchFamily="18" charset="0"/>
              </a:rPr>
              <a:t>Klasifikasi Peralatan-VESO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69771" y="2369996"/>
            <a:ext cx="2316157" cy="328295"/>
            <a:chOff x="1003300" y="1727200"/>
            <a:chExt cx="2316157" cy="328295"/>
          </a:xfrm>
        </p:grpSpPr>
        <p:sp>
          <p:nvSpPr>
            <p:cNvPr id="12" name="TextBox 1"/>
            <p:cNvSpPr txBox="1"/>
            <p:nvPr/>
          </p:nvSpPr>
          <p:spPr>
            <a:xfrm>
              <a:off x="1003300" y="1727200"/>
              <a:ext cx="195566" cy="328295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200"/>
                </a:lnSpc>
                <a:tabLst/>
              </a:pPr>
              <a:r>
                <a:rPr lang="en-US" altLang="zh-CN" sz="2000" b="1" dirty="0">
                  <a:cs typeface="Times New Roman" pitchFamily="18" charset="0"/>
                </a:rPr>
                <a:t>a.</a:t>
              </a:r>
            </a:p>
          </p:txBody>
        </p:sp>
        <p:sp>
          <p:nvSpPr>
            <p:cNvPr id="13" name="TextBox 1"/>
            <p:cNvSpPr txBox="1"/>
            <p:nvPr/>
          </p:nvSpPr>
          <p:spPr>
            <a:xfrm>
              <a:off x="1612900" y="1727200"/>
              <a:ext cx="1706557" cy="328295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200"/>
                </a:lnSpc>
                <a:tabLst/>
              </a:pPr>
              <a:r>
                <a:rPr lang="en-US" altLang="zh-CN" sz="2000" b="1" dirty="0">
                  <a:cs typeface="Times New Roman" pitchFamily="18" charset="0"/>
                </a:rPr>
                <a:t>Vital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b="1" dirty="0">
                  <a:cs typeface="Times New Roman" pitchFamily="18" charset="0"/>
                </a:rPr>
                <a:t>Equipment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86459" y="2814496"/>
            <a:ext cx="6613654" cy="969248"/>
            <a:chOff x="1460500" y="2171700"/>
            <a:chExt cx="6613654" cy="969248"/>
          </a:xfrm>
        </p:grpSpPr>
        <p:sp>
          <p:nvSpPr>
            <p:cNvPr id="15" name="TextBox 1"/>
            <p:cNvSpPr txBox="1"/>
            <p:nvPr/>
          </p:nvSpPr>
          <p:spPr>
            <a:xfrm>
              <a:off x="1460500" y="2171700"/>
              <a:ext cx="128240" cy="276999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800"/>
                </a:lnSpc>
                <a:tabLst/>
              </a:pPr>
              <a:r>
                <a:rPr lang="en-US" altLang="zh-CN" sz="2000" dirty="0">
                  <a:cs typeface="Times New Roman" pitchFamily="18" charset="0"/>
                </a:rPr>
                <a:t>•</a:t>
              </a: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1993900" y="2197100"/>
              <a:ext cx="6080254" cy="943848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800"/>
                </a:lnSpc>
                <a:tabLst/>
              </a:pPr>
              <a:r>
                <a:rPr lang="en-US" altLang="zh-CN" sz="2000" dirty="0">
                  <a:cs typeface="Times New Roman" pitchFamily="18" charset="0"/>
                </a:rPr>
                <a:t>Peralatan utama produksi/keselamatan,yang apabila rusak</a:t>
              </a:r>
            </a:p>
            <a:p>
              <a:pPr>
                <a:lnSpc>
                  <a:spcPts val="2600"/>
                </a:lnSpc>
                <a:tabLst/>
              </a:pPr>
              <a:r>
                <a:rPr lang="en-US" altLang="zh-CN" sz="2000" dirty="0">
                  <a:cs typeface="Times New Roman" pitchFamily="18" charset="0"/>
                </a:rPr>
                <a:t>akan berdampak terhadap berhentinya proses atau</a:t>
              </a:r>
            </a:p>
            <a:p>
              <a:pPr>
                <a:lnSpc>
                  <a:spcPts val="2600"/>
                </a:lnSpc>
                <a:tabLst/>
              </a:pPr>
              <a:r>
                <a:rPr lang="en-US" altLang="zh-CN" sz="2000" dirty="0">
                  <a:cs typeface="Times New Roman" pitchFamily="18" charset="0"/>
                </a:rPr>
                <a:t>keselamatan dan kecelakaan kerja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69771" y="4313096"/>
            <a:ext cx="2770513" cy="328295"/>
            <a:chOff x="1003300" y="3670300"/>
            <a:chExt cx="2770513" cy="328295"/>
          </a:xfrm>
        </p:grpSpPr>
        <p:sp>
          <p:nvSpPr>
            <p:cNvPr id="18" name="TextBox 1"/>
            <p:cNvSpPr txBox="1"/>
            <p:nvPr/>
          </p:nvSpPr>
          <p:spPr>
            <a:xfrm>
              <a:off x="1003300" y="3670300"/>
              <a:ext cx="206788" cy="328295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200"/>
                </a:lnSpc>
                <a:tabLst/>
              </a:pPr>
              <a:r>
                <a:rPr lang="en-US" altLang="zh-CN" sz="2000" b="1" dirty="0">
                  <a:cs typeface="Times New Roman" pitchFamily="18" charset="0"/>
                </a:rPr>
                <a:t>b.</a:t>
              </a:r>
            </a:p>
          </p:txBody>
        </p:sp>
        <p:sp>
          <p:nvSpPr>
            <p:cNvPr id="19" name="TextBox 1"/>
            <p:cNvSpPr txBox="1"/>
            <p:nvPr/>
          </p:nvSpPr>
          <p:spPr>
            <a:xfrm>
              <a:off x="1612900" y="3670300"/>
              <a:ext cx="2160913" cy="328295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200"/>
                </a:lnSpc>
                <a:tabLst/>
              </a:pPr>
              <a:r>
                <a:rPr lang="en-US" altLang="zh-CN" sz="2000" b="1" dirty="0">
                  <a:cs typeface="Times New Roman" pitchFamily="18" charset="0"/>
                </a:rPr>
                <a:t>Essential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b="1" dirty="0">
                  <a:cs typeface="Times New Roman" pitchFamily="18" charset="0"/>
                </a:rPr>
                <a:t>equipment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86459" y="4757596"/>
            <a:ext cx="7098082" cy="1315373"/>
            <a:chOff x="1460500" y="4114800"/>
            <a:chExt cx="7098082" cy="1315373"/>
          </a:xfrm>
        </p:grpSpPr>
        <p:sp>
          <p:nvSpPr>
            <p:cNvPr id="21" name="TextBox 1"/>
            <p:cNvSpPr txBox="1"/>
            <p:nvPr/>
          </p:nvSpPr>
          <p:spPr>
            <a:xfrm>
              <a:off x="1460500" y="4114800"/>
              <a:ext cx="128240" cy="276999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800"/>
                </a:lnSpc>
                <a:tabLst/>
              </a:pPr>
              <a:r>
                <a:rPr lang="en-US" altLang="zh-CN" sz="2000" dirty="0">
                  <a:cs typeface="Times New Roman" pitchFamily="18" charset="0"/>
                </a:rPr>
                <a:t>•</a:t>
              </a:r>
            </a:p>
          </p:txBody>
        </p:sp>
        <p:sp>
          <p:nvSpPr>
            <p:cNvPr id="22" name="TextBox 1"/>
            <p:cNvSpPr txBox="1"/>
            <p:nvPr/>
          </p:nvSpPr>
          <p:spPr>
            <a:xfrm>
              <a:off x="1993900" y="4152900"/>
              <a:ext cx="6564682" cy="1277273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1800"/>
                </a:lnSpc>
                <a:tabLst/>
              </a:pPr>
              <a:r>
                <a:rPr lang="en-US" altLang="zh-CN" sz="2000" dirty="0">
                  <a:cs typeface="Times New Roman" pitchFamily="18" charset="0"/>
                </a:rPr>
                <a:t>Peralatan proses atau pembantu, biasanya memiliki</a:t>
              </a:r>
            </a:p>
            <a:p>
              <a:pPr>
                <a:lnSpc>
                  <a:spcPts val="2600"/>
                </a:lnSpc>
                <a:tabLst/>
              </a:pPr>
              <a:r>
                <a:rPr lang="en-US" altLang="zh-CN" sz="2000" dirty="0">
                  <a:cs typeface="Times New Roman" pitchFamily="18" charset="0"/>
                </a:rPr>
                <a:t>cadangan, bila ada kerusakan tidak langsung berpengaruh</a:t>
              </a:r>
            </a:p>
            <a:p>
              <a:pPr>
                <a:lnSpc>
                  <a:spcPts val="2600"/>
                </a:lnSpc>
                <a:tabLst/>
              </a:pPr>
              <a:r>
                <a:rPr lang="en-US" altLang="zh-CN" sz="2000" dirty="0">
                  <a:cs typeface="Times New Roman" pitchFamily="18" charset="0"/>
                </a:rPr>
                <a:t>terhadap proses produksi, namun jika terus berlanjut lebih dari</a:t>
              </a:r>
            </a:p>
            <a:p>
              <a:pPr>
                <a:lnSpc>
                  <a:spcPts val="2600"/>
                </a:lnSpc>
                <a:tabLst/>
              </a:pPr>
              <a:r>
                <a:rPr lang="en-US" altLang="zh-CN" sz="2000" dirty="0">
                  <a:cs typeface="Times New Roman" pitchFamily="18" charset="0"/>
                </a:rPr>
                <a:t>24 jam, akan berdampak terhadap produktivitas.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0"/>
            <a:ext cx="9144000" cy="11769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0" y="1165268"/>
            <a:ext cx="9144000" cy="871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6DCE36-3B17-4F7D-831D-32C764BD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FD572-C639-4D7A-8BAF-13B25E74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42241432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385445" y="2847261"/>
            <a:ext cx="6420804" cy="1007968"/>
            <a:chOff x="1588740" y="2088110"/>
            <a:chExt cx="6420804" cy="1007968"/>
          </a:xfrm>
        </p:grpSpPr>
        <p:sp>
          <p:nvSpPr>
            <p:cNvPr id="11" name="TextBox 1"/>
            <p:cNvSpPr txBox="1"/>
            <p:nvPr/>
          </p:nvSpPr>
          <p:spPr>
            <a:xfrm>
              <a:off x="1588740" y="2098975"/>
              <a:ext cx="128240" cy="366767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500"/>
                </a:lnSpc>
                <a:tabLst/>
              </a:pPr>
              <a:r>
                <a:rPr lang="en-US" altLang="zh-CN" sz="2000" dirty="0">
                  <a:cs typeface="Times New Roman" pitchFamily="18" charset="0"/>
                </a:rPr>
                <a:t>•</a:t>
              </a:r>
            </a:p>
          </p:txBody>
        </p:sp>
        <p:sp>
          <p:nvSpPr>
            <p:cNvPr id="12" name="TextBox 1"/>
            <p:cNvSpPr txBox="1"/>
            <p:nvPr/>
          </p:nvSpPr>
          <p:spPr>
            <a:xfrm>
              <a:off x="2194298" y="2088110"/>
              <a:ext cx="5815246" cy="1007968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500"/>
                </a:lnSpc>
                <a:tabLst>
                  <a:tab pos="990600" algn="l"/>
                </a:tabLst>
              </a:pPr>
              <a:r>
                <a:rPr lang="en-US" altLang="zh-CN" sz="2000" dirty="0">
                  <a:cs typeface="Times New Roman" pitchFamily="18" charset="0"/>
                </a:rPr>
                <a:t>Semua peralatan yang </a:t>
              </a:r>
              <a:r>
                <a:rPr lang="en-US" altLang="zh-CN" sz="2000" dirty="0" err="1">
                  <a:cs typeface="Times New Roman" pitchFamily="18" charset="0"/>
                </a:rPr>
                <a:t>terlibat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cs typeface="Times New Roman" pitchFamily="18" charset="0"/>
                </a:rPr>
                <a:t>dalam</a:t>
              </a:r>
              <a:r>
                <a:rPr lang="en-US" altLang="zh-CN" sz="2000" dirty="0">
                  <a:cs typeface="Times New Roman" pitchFamily="18" charset="0"/>
                </a:rPr>
                <a:t>  </a:t>
              </a:r>
              <a:r>
                <a:rPr lang="en-US" altLang="zh-CN" sz="2000" dirty="0" err="1">
                  <a:cs typeface="Times New Roman" pitchFamily="18" charset="0"/>
                </a:rPr>
                <a:t>pekerjaan</a:t>
              </a:r>
              <a:r>
                <a:rPr lang="en-US" altLang="zh-CN" sz="2000" dirty="0">
                  <a:cs typeface="Times New Roman" pitchFamily="18" charset="0"/>
                </a:rPr>
                <a:t>, </a:t>
              </a:r>
            </a:p>
            <a:p>
              <a:pPr>
                <a:lnSpc>
                  <a:spcPts val="2500"/>
                </a:lnSpc>
                <a:tabLst>
                  <a:tab pos="990600" algn="l"/>
                </a:tabLst>
              </a:pPr>
              <a:r>
                <a:rPr lang="en-US" altLang="zh-CN" sz="2000" dirty="0" err="1">
                  <a:cs typeface="Times New Roman" pitchFamily="18" charset="0"/>
                </a:rPr>
                <a:t>jika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cs typeface="Times New Roman" pitchFamily="18" charset="0"/>
                </a:rPr>
                <a:t>rusak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cs typeface="Times New Roman" pitchFamily="18" charset="0"/>
                </a:rPr>
                <a:t>lebih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cs typeface="Times New Roman" pitchFamily="18" charset="0"/>
                </a:rPr>
                <a:t>dari</a:t>
              </a:r>
              <a:r>
                <a:rPr lang="en-US" altLang="zh-CN" sz="2000" dirty="0">
                  <a:cs typeface="Times New Roman" pitchFamily="18" charset="0"/>
                </a:rPr>
                <a:t> 72 jam </a:t>
              </a:r>
              <a:r>
                <a:rPr lang="en-US" altLang="zh-CN" sz="2000" dirty="0" err="1">
                  <a:cs typeface="Times New Roman" pitchFamily="18" charset="0"/>
                </a:rPr>
                <a:t>akan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cs typeface="Times New Roman" pitchFamily="18" charset="0"/>
                </a:rPr>
                <a:t>menimbulkan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cs typeface="Times New Roman" pitchFamily="18" charset="0"/>
                </a:rPr>
                <a:t>kesulitan</a:t>
              </a:r>
              <a:endParaRPr lang="en-US" altLang="zh-CN" sz="2000" dirty="0">
                <a:cs typeface="Times New Roman" pitchFamily="18" charset="0"/>
              </a:endParaRPr>
            </a:p>
            <a:p>
              <a:pPr>
                <a:lnSpc>
                  <a:spcPts val="2500"/>
                </a:lnSpc>
                <a:tabLst>
                  <a:tab pos="990600" algn="l"/>
                </a:tabLst>
              </a:pPr>
              <a:r>
                <a:rPr lang="en-US" altLang="zh-CN" sz="2000" dirty="0" err="1">
                  <a:cs typeface="Times New Roman" pitchFamily="18" charset="0"/>
                </a:rPr>
                <a:t>terhapa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cs typeface="Times New Roman" pitchFamily="18" charset="0"/>
                </a:rPr>
                <a:t>pekerjaan</a:t>
              </a:r>
              <a:endParaRPr lang="en-US" altLang="zh-CN" sz="2000" dirty="0">
                <a:cs typeface="Times New Roman" pitchFamily="18" charset="0"/>
              </a:endParaRPr>
            </a:p>
          </p:txBody>
        </p:sp>
      </p:grpSp>
      <p:sp>
        <p:nvSpPr>
          <p:cNvPr id="13" name="TextBox 1"/>
          <p:cNvSpPr txBox="1"/>
          <p:nvPr/>
        </p:nvSpPr>
        <p:spPr>
          <a:xfrm>
            <a:off x="1976289" y="4066161"/>
            <a:ext cx="2666627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990600" algn="l"/>
              </a:tabLst>
            </a:pPr>
            <a:r>
              <a:rPr lang="en-US" altLang="zh-CN" sz="2000" b="1" dirty="0">
                <a:cs typeface="Times New Roman" pitchFamily="18" charset="0"/>
              </a:rPr>
              <a:t>d.</a:t>
            </a:r>
            <a:r>
              <a:rPr lang="en-US" altLang="zh-CN" sz="2000" dirty="0">
                <a:cs typeface="Times New Roman" pitchFamily="18" charset="0"/>
              </a:rPr>
              <a:t>   </a:t>
            </a:r>
            <a:r>
              <a:rPr lang="en-US" altLang="zh-CN" sz="2000" b="1" dirty="0">
                <a:cs typeface="Times New Roman" pitchFamily="18" charset="0"/>
              </a:rPr>
              <a:t>Operating</a:t>
            </a:r>
            <a:r>
              <a:rPr lang="en-US" altLang="zh-CN" sz="2000" dirty="0">
                <a:cs typeface="Times New Roman" pitchFamily="18" charset="0"/>
              </a:rPr>
              <a:t> </a:t>
            </a:r>
            <a:r>
              <a:rPr lang="en-US" altLang="zh-CN" sz="2000" b="1" dirty="0">
                <a:cs typeface="Times New Roman" pitchFamily="18" charset="0"/>
              </a:rPr>
              <a:t>equipment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385445" y="4595367"/>
            <a:ext cx="6225023" cy="1046068"/>
            <a:chOff x="1460500" y="4540417"/>
            <a:chExt cx="6225023" cy="1046068"/>
          </a:xfrm>
        </p:grpSpPr>
        <p:sp>
          <p:nvSpPr>
            <p:cNvPr id="15" name="TextBox 1"/>
            <p:cNvSpPr txBox="1"/>
            <p:nvPr/>
          </p:nvSpPr>
          <p:spPr>
            <a:xfrm>
              <a:off x="1460500" y="4540417"/>
              <a:ext cx="128240" cy="366767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500"/>
                </a:lnSpc>
                <a:tabLst/>
              </a:pPr>
              <a:r>
                <a:rPr lang="en-US" altLang="zh-CN" sz="2000" dirty="0">
                  <a:cs typeface="Times New Roman" pitchFamily="18" charset="0"/>
                </a:rPr>
                <a:t>•</a:t>
              </a: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1993900" y="4578517"/>
              <a:ext cx="5691623" cy="1007968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500"/>
                </a:lnSpc>
                <a:tabLst/>
              </a:pPr>
              <a:r>
                <a:rPr lang="en-US" altLang="zh-CN" sz="2000" dirty="0">
                  <a:cs typeface="Times New Roman" pitchFamily="18" charset="0"/>
                </a:rPr>
                <a:t>Semua peralatan bukan industri </a:t>
              </a:r>
              <a:r>
                <a:rPr lang="en-US" altLang="zh-CN" sz="2000" dirty="0" err="1">
                  <a:cs typeface="Times New Roman" pitchFamily="18" charset="0"/>
                </a:rPr>
                <a:t>atau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cs typeface="Times New Roman" pitchFamily="18" charset="0"/>
                </a:rPr>
                <a:t>semua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cs typeface="Times New Roman" pitchFamily="18" charset="0"/>
                </a:rPr>
                <a:t>peralatan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</a:p>
            <a:p>
              <a:pPr>
                <a:lnSpc>
                  <a:spcPts val="2500"/>
                </a:lnSpc>
                <a:tabLst/>
              </a:pPr>
              <a:r>
                <a:rPr lang="en-US" altLang="zh-CN" sz="2000" dirty="0" err="1">
                  <a:cs typeface="Times New Roman" pitchFamily="18" charset="0"/>
                </a:rPr>
                <a:t>pendukung</a:t>
              </a:r>
              <a:r>
                <a:rPr lang="en-US" altLang="zh-CN" sz="2000" dirty="0">
                  <a:cs typeface="Times New Roman" pitchFamily="18" charset="0"/>
                </a:rPr>
                <a:t> yang </a:t>
              </a:r>
              <a:r>
                <a:rPr lang="en-US" altLang="zh-CN" sz="2000" dirty="0" err="1">
                  <a:cs typeface="Times New Roman" pitchFamily="18" charset="0"/>
                </a:rPr>
                <a:t>tidak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cs typeface="Times New Roman" pitchFamily="18" charset="0"/>
                </a:rPr>
                <a:t>masuk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  <a:r>
                <a:rPr lang="en-US" altLang="zh-CN" sz="2000" dirty="0" err="1">
                  <a:cs typeface="Times New Roman" pitchFamily="18" charset="0"/>
                </a:rPr>
                <a:t>klasifikasi</a:t>
              </a:r>
              <a:r>
                <a:rPr lang="en-US" altLang="zh-CN" sz="2000" dirty="0">
                  <a:cs typeface="Times New Roman" pitchFamily="18" charset="0"/>
                </a:rPr>
                <a:t> di </a:t>
              </a:r>
              <a:r>
                <a:rPr lang="en-US" altLang="zh-CN" sz="2000" dirty="0" err="1">
                  <a:cs typeface="Times New Roman" pitchFamily="18" charset="0"/>
                </a:rPr>
                <a:t>atas</a:t>
              </a:r>
              <a:r>
                <a:rPr lang="en-US" altLang="zh-CN" sz="2000" dirty="0">
                  <a:cs typeface="Times New Roman" pitchFamily="18" charset="0"/>
                </a:rPr>
                <a:t> </a:t>
              </a:r>
            </a:p>
            <a:p>
              <a:pPr>
                <a:lnSpc>
                  <a:spcPts val="2500"/>
                </a:lnSpc>
                <a:tabLst/>
              </a:pPr>
              <a:r>
                <a:rPr lang="en-US" altLang="zh-CN" sz="2000" dirty="0">
                  <a:cs typeface="Times New Roman" pitchFamily="18" charset="0"/>
                </a:rPr>
                <a:t>(peralatan penunjang)</a:t>
              </a:r>
            </a:p>
          </p:txBody>
        </p:sp>
      </p:grpSp>
      <p:sp>
        <p:nvSpPr>
          <p:cNvPr id="17" name="TextBox 1"/>
          <p:cNvSpPr txBox="1"/>
          <p:nvPr/>
        </p:nvSpPr>
        <p:spPr>
          <a:xfrm>
            <a:off x="1943434" y="1011208"/>
            <a:ext cx="482247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457200" algn="l"/>
              </a:tabLst>
            </a:pPr>
            <a:r>
              <a:rPr lang="en-US" altLang="zh-CN" sz="3600" dirty="0" err="1">
                <a:cs typeface="Times New Roman" pitchFamily="18" charset="0"/>
              </a:rPr>
              <a:t>Klasifikasi</a:t>
            </a:r>
            <a:r>
              <a:rPr lang="en-US" altLang="zh-CN" sz="3600" dirty="0">
                <a:cs typeface="Times New Roman" pitchFamily="18" charset="0"/>
              </a:rPr>
              <a:t> </a:t>
            </a:r>
            <a:r>
              <a:rPr lang="en-US" altLang="zh-CN" sz="3600" dirty="0" err="1">
                <a:cs typeface="Times New Roman" pitchFamily="18" charset="0"/>
              </a:rPr>
              <a:t>Peralatan</a:t>
            </a:r>
            <a:r>
              <a:rPr lang="en-US" altLang="zh-CN" sz="3600" dirty="0">
                <a:cs typeface="Times New Roman" pitchFamily="18" charset="0"/>
              </a:rPr>
              <a:t>-VESO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976289" y="2207509"/>
            <a:ext cx="2427781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457200" algn="l"/>
              </a:tabLst>
            </a:pPr>
            <a:r>
              <a:rPr lang="en-US" altLang="zh-CN" sz="2000" b="1" dirty="0">
                <a:cs typeface="Times New Roman" pitchFamily="18" charset="0"/>
              </a:rPr>
              <a:t>c.</a:t>
            </a:r>
            <a:r>
              <a:rPr lang="en-US" altLang="zh-CN" sz="2000" dirty="0">
                <a:cs typeface="Times New Roman" pitchFamily="18" charset="0"/>
              </a:rPr>
              <a:t>   </a:t>
            </a:r>
            <a:r>
              <a:rPr lang="en-US" altLang="zh-CN" sz="2000" b="1" dirty="0">
                <a:cs typeface="Times New Roman" pitchFamily="18" charset="0"/>
              </a:rPr>
              <a:t>Support</a:t>
            </a:r>
            <a:r>
              <a:rPr lang="en-US" altLang="zh-CN" sz="2000" dirty="0">
                <a:cs typeface="Times New Roman" pitchFamily="18" charset="0"/>
              </a:rPr>
              <a:t> </a:t>
            </a:r>
            <a:r>
              <a:rPr lang="en-US" altLang="zh-CN" sz="2000" b="1" dirty="0">
                <a:cs typeface="Times New Roman" pitchFamily="18" charset="0"/>
              </a:rPr>
              <a:t>equipment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367073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375031" y="0"/>
            <a:ext cx="170408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10281" y="1719707"/>
            <a:ext cx="7233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2D81E-DF19-42A8-B24F-989280F5A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EA157-58D3-4CC0-8F18-FD081C80B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2862467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/>
          <p:cNvSpPr/>
          <p:nvPr/>
        </p:nvSpPr>
        <p:spPr>
          <a:xfrm>
            <a:off x="193548" y="1182624"/>
            <a:ext cx="6780276" cy="1293875"/>
          </a:xfrm>
          <a:custGeom>
            <a:avLst/>
            <a:gdLst>
              <a:gd name="connsiteX0" fmla="*/ 0 w 6780276"/>
              <a:gd name="connsiteY0" fmla="*/ 214883 h 1293875"/>
              <a:gd name="connsiteX1" fmla="*/ 214884 w 6780276"/>
              <a:gd name="connsiteY1" fmla="*/ 0 h 1293875"/>
              <a:gd name="connsiteX2" fmla="*/ 214884 w 6780276"/>
              <a:gd name="connsiteY2" fmla="*/ 0 h 1293875"/>
              <a:gd name="connsiteX3" fmla="*/ 214884 w 6780276"/>
              <a:gd name="connsiteY3" fmla="*/ 0 h 1293875"/>
              <a:gd name="connsiteX4" fmla="*/ 6565392 w 6780276"/>
              <a:gd name="connsiteY4" fmla="*/ 0 h 1293875"/>
              <a:gd name="connsiteX5" fmla="*/ 6565392 w 6780276"/>
              <a:gd name="connsiteY5" fmla="*/ 0 h 1293875"/>
              <a:gd name="connsiteX6" fmla="*/ 6780275 w 6780276"/>
              <a:gd name="connsiteY6" fmla="*/ 214883 h 1293875"/>
              <a:gd name="connsiteX7" fmla="*/ 6780275 w 6780276"/>
              <a:gd name="connsiteY7" fmla="*/ 214883 h 1293875"/>
              <a:gd name="connsiteX8" fmla="*/ 6780275 w 6780276"/>
              <a:gd name="connsiteY8" fmla="*/ 214883 h 1293875"/>
              <a:gd name="connsiteX9" fmla="*/ 6780275 w 6780276"/>
              <a:gd name="connsiteY9" fmla="*/ 1078991 h 1293875"/>
              <a:gd name="connsiteX10" fmla="*/ 6780275 w 6780276"/>
              <a:gd name="connsiteY10" fmla="*/ 1078991 h 1293875"/>
              <a:gd name="connsiteX11" fmla="*/ 6565392 w 6780276"/>
              <a:gd name="connsiteY11" fmla="*/ 1293875 h 1293875"/>
              <a:gd name="connsiteX12" fmla="*/ 6565392 w 6780276"/>
              <a:gd name="connsiteY12" fmla="*/ 1293875 h 1293875"/>
              <a:gd name="connsiteX13" fmla="*/ 6565392 w 6780276"/>
              <a:gd name="connsiteY13" fmla="*/ 1293875 h 1293875"/>
              <a:gd name="connsiteX14" fmla="*/ 214884 w 6780276"/>
              <a:gd name="connsiteY14" fmla="*/ 1293875 h 1293875"/>
              <a:gd name="connsiteX15" fmla="*/ 214884 w 6780276"/>
              <a:gd name="connsiteY15" fmla="*/ 1293875 h 1293875"/>
              <a:gd name="connsiteX16" fmla="*/ 0 w 6780276"/>
              <a:gd name="connsiteY16" fmla="*/ 1078991 h 1293875"/>
              <a:gd name="connsiteX17" fmla="*/ 0 w 6780276"/>
              <a:gd name="connsiteY17" fmla="*/ 1078991 h 1293875"/>
              <a:gd name="connsiteX18" fmla="*/ 0 w 6780276"/>
              <a:gd name="connsiteY18" fmla="*/ 214883 h 1293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6780276" h="1293875">
                <a:moveTo>
                  <a:pt x="0" y="214883"/>
                </a:moveTo>
                <a:cubicBezTo>
                  <a:pt x="0" y="96011"/>
                  <a:pt x="96011" y="0"/>
                  <a:pt x="214884" y="0"/>
                </a:cubicBezTo>
                <a:cubicBezTo>
                  <a:pt x="214884" y="0"/>
                  <a:pt x="214884" y="0"/>
                  <a:pt x="214884" y="0"/>
                </a:cubicBezTo>
                <a:lnTo>
                  <a:pt x="214884" y="0"/>
                </a:lnTo>
                <a:lnTo>
                  <a:pt x="6565392" y="0"/>
                </a:lnTo>
                <a:lnTo>
                  <a:pt x="6565392" y="0"/>
                </a:lnTo>
                <a:cubicBezTo>
                  <a:pt x="6684263" y="0"/>
                  <a:pt x="6780275" y="96011"/>
                  <a:pt x="6780275" y="214883"/>
                </a:cubicBezTo>
                <a:cubicBezTo>
                  <a:pt x="6780275" y="214883"/>
                  <a:pt x="6780275" y="214883"/>
                  <a:pt x="6780275" y="214883"/>
                </a:cubicBezTo>
                <a:lnTo>
                  <a:pt x="6780275" y="214883"/>
                </a:lnTo>
                <a:lnTo>
                  <a:pt x="6780275" y="1078991"/>
                </a:lnTo>
                <a:lnTo>
                  <a:pt x="6780275" y="1078991"/>
                </a:lnTo>
                <a:cubicBezTo>
                  <a:pt x="6780275" y="1197863"/>
                  <a:pt x="6684263" y="1293875"/>
                  <a:pt x="6565392" y="1293875"/>
                </a:cubicBezTo>
                <a:cubicBezTo>
                  <a:pt x="6565392" y="1293875"/>
                  <a:pt x="6565392" y="1293875"/>
                  <a:pt x="6565392" y="1293875"/>
                </a:cubicBezTo>
                <a:lnTo>
                  <a:pt x="6565392" y="1293875"/>
                </a:lnTo>
                <a:lnTo>
                  <a:pt x="214884" y="1293875"/>
                </a:lnTo>
                <a:lnTo>
                  <a:pt x="214884" y="1293875"/>
                </a:lnTo>
                <a:cubicBezTo>
                  <a:pt x="96011" y="1293875"/>
                  <a:pt x="0" y="1197863"/>
                  <a:pt x="0" y="1078991"/>
                </a:cubicBezTo>
                <a:cubicBezTo>
                  <a:pt x="0" y="1078991"/>
                  <a:pt x="0" y="1078991"/>
                  <a:pt x="0" y="1078991"/>
                </a:cubicBezTo>
                <a:lnTo>
                  <a:pt x="0" y="214883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93548" y="2705100"/>
            <a:ext cx="6780276" cy="1527047"/>
          </a:xfrm>
          <a:custGeom>
            <a:avLst/>
            <a:gdLst>
              <a:gd name="connsiteX0" fmla="*/ 0 w 6780276"/>
              <a:gd name="connsiteY0" fmla="*/ 256032 h 1527047"/>
              <a:gd name="connsiteX1" fmla="*/ 251459 w 6780276"/>
              <a:gd name="connsiteY1" fmla="*/ 0 h 1527047"/>
              <a:gd name="connsiteX2" fmla="*/ 251459 w 6780276"/>
              <a:gd name="connsiteY2" fmla="*/ 0 h 1527047"/>
              <a:gd name="connsiteX3" fmla="*/ 251459 w 6780276"/>
              <a:gd name="connsiteY3" fmla="*/ 0 h 1527047"/>
              <a:gd name="connsiteX4" fmla="*/ 6528816 w 6780276"/>
              <a:gd name="connsiteY4" fmla="*/ 0 h 1527047"/>
              <a:gd name="connsiteX5" fmla="*/ 6528816 w 6780276"/>
              <a:gd name="connsiteY5" fmla="*/ 0 h 1527047"/>
              <a:gd name="connsiteX6" fmla="*/ 6780275 w 6780276"/>
              <a:gd name="connsiteY6" fmla="*/ 256032 h 1527047"/>
              <a:gd name="connsiteX7" fmla="*/ 6780275 w 6780276"/>
              <a:gd name="connsiteY7" fmla="*/ 256032 h 1527047"/>
              <a:gd name="connsiteX8" fmla="*/ 6780275 w 6780276"/>
              <a:gd name="connsiteY8" fmla="*/ 256032 h 1527047"/>
              <a:gd name="connsiteX9" fmla="*/ 6780275 w 6780276"/>
              <a:gd name="connsiteY9" fmla="*/ 1271015 h 1527047"/>
              <a:gd name="connsiteX10" fmla="*/ 6780275 w 6780276"/>
              <a:gd name="connsiteY10" fmla="*/ 1271015 h 1527047"/>
              <a:gd name="connsiteX11" fmla="*/ 6528816 w 6780276"/>
              <a:gd name="connsiteY11" fmla="*/ 1527047 h 1527047"/>
              <a:gd name="connsiteX12" fmla="*/ 6528816 w 6780276"/>
              <a:gd name="connsiteY12" fmla="*/ 1527047 h 1527047"/>
              <a:gd name="connsiteX13" fmla="*/ 6528816 w 6780276"/>
              <a:gd name="connsiteY13" fmla="*/ 1527047 h 1527047"/>
              <a:gd name="connsiteX14" fmla="*/ 251459 w 6780276"/>
              <a:gd name="connsiteY14" fmla="*/ 1527047 h 1527047"/>
              <a:gd name="connsiteX15" fmla="*/ 251459 w 6780276"/>
              <a:gd name="connsiteY15" fmla="*/ 1527047 h 1527047"/>
              <a:gd name="connsiteX16" fmla="*/ 0 w 6780276"/>
              <a:gd name="connsiteY16" fmla="*/ 1271015 h 1527047"/>
              <a:gd name="connsiteX17" fmla="*/ 0 w 6780276"/>
              <a:gd name="connsiteY17" fmla="*/ 1271015 h 1527047"/>
              <a:gd name="connsiteX18" fmla="*/ 0 w 6780276"/>
              <a:gd name="connsiteY18" fmla="*/ 256032 h 15270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6780276" h="1527047">
                <a:moveTo>
                  <a:pt x="0" y="256032"/>
                </a:moveTo>
                <a:cubicBezTo>
                  <a:pt x="0" y="114300"/>
                  <a:pt x="114300" y="0"/>
                  <a:pt x="251459" y="0"/>
                </a:cubicBezTo>
                <a:cubicBezTo>
                  <a:pt x="251459" y="0"/>
                  <a:pt x="251459" y="0"/>
                  <a:pt x="251459" y="0"/>
                </a:cubicBezTo>
                <a:lnTo>
                  <a:pt x="251459" y="0"/>
                </a:lnTo>
                <a:lnTo>
                  <a:pt x="6528816" y="0"/>
                </a:lnTo>
                <a:lnTo>
                  <a:pt x="6528816" y="0"/>
                </a:lnTo>
                <a:cubicBezTo>
                  <a:pt x="6665975" y="0"/>
                  <a:pt x="6780275" y="114300"/>
                  <a:pt x="6780275" y="256032"/>
                </a:cubicBezTo>
                <a:cubicBezTo>
                  <a:pt x="6780275" y="256032"/>
                  <a:pt x="6780275" y="256032"/>
                  <a:pt x="6780275" y="256032"/>
                </a:cubicBezTo>
                <a:lnTo>
                  <a:pt x="6780275" y="256032"/>
                </a:lnTo>
                <a:lnTo>
                  <a:pt x="6780275" y="1271015"/>
                </a:lnTo>
                <a:lnTo>
                  <a:pt x="6780275" y="1271015"/>
                </a:lnTo>
                <a:cubicBezTo>
                  <a:pt x="6780275" y="1412747"/>
                  <a:pt x="6665975" y="1527047"/>
                  <a:pt x="6528816" y="1527047"/>
                </a:cubicBezTo>
                <a:cubicBezTo>
                  <a:pt x="6528816" y="1527047"/>
                  <a:pt x="6528816" y="1527047"/>
                  <a:pt x="6528816" y="1527047"/>
                </a:cubicBezTo>
                <a:lnTo>
                  <a:pt x="6528816" y="1527047"/>
                </a:lnTo>
                <a:lnTo>
                  <a:pt x="251459" y="1527047"/>
                </a:lnTo>
                <a:lnTo>
                  <a:pt x="251459" y="1527047"/>
                </a:lnTo>
                <a:cubicBezTo>
                  <a:pt x="114300" y="1527047"/>
                  <a:pt x="0" y="1412747"/>
                  <a:pt x="0" y="1271015"/>
                </a:cubicBezTo>
                <a:cubicBezTo>
                  <a:pt x="0" y="1271015"/>
                  <a:pt x="0" y="1271015"/>
                  <a:pt x="0" y="1271015"/>
                </a:cubicBezTo>
                <a:lnTo>
                  <a:pt x="0" y="256032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93548" y="4460747"/>
            <a:ext cx="6780276" cy="1522476"/>
          </a:xfrm>
          <a:custGeom>
            <a:avLst/>
            <a:gdLst>
              <a:gd name="connsiteX0" fmla="*/ 0 w 6780276"/>
              <a:gd name="connsiteY0" fmla="*/ 251460 h 1522476"/>
              <a:gd name="connsiteX1" fmla="*/ 251459 w 6780276"/>
              <a:gd name="connsiteY1" fmla="*/ 0 h 1522476"/>
              <a:gd name="connsiteX2" fmla="*/ 251459 w 6780276"/>
              <a:gd name="connsiteY2" fmla="*/ 0 h 1522476"/>
              <a:gd name="connsiteX3" fmla="*/ 251459 w 6780276"/>
              <a:gd name="connsiteY3" fmla="*/ 0 h 1522476"/>
              <a:gd name="connsiteX4" fmla="*/ 6528816 w 6780276"/>
              <a:gd name="connsiteY4" fmla="*/ 0 h 1522476"/>
              <a:gd name="connsiteX5" fmla="*/ 6528816 w 6780276"/>
              <a:gd name="connsiteY5" fmla="*/ 0 h 1522476"/>
              <a:gd name="connsiteX6" fmla="*/ 6780275 w 6780276"/>
              <a:gd name="connsiteY6" fmla="*/ 251460 h 1522476"/>
              <a:gd name="connsiteX7" fmla="*/ 6780275 w 6780276"/>
              <a:gd name="connsiteY7" fmla="*/ 251460 h 1522476"/>
              <a:gd name="connsiteX8" fmla="*/ 6780275 w 6780276"/>
              <a:gd name="connsiteY8" fmla="*/ 251460 h 1522476"/>
              <a:gd name="connsiteX9" fmla="*/ 6780275 w 6780276"/>
              <a:gd name="connsiteY9" fmla="*/ 1271016 h 1522476"/>
              <a:gd name="connsiteX10" fmla="*/ 6780275 w 6780276"/>
              <a:gd name="connsiteY10" fmla="*/ 1271016 h 1522476"/>
              <a:gd name="connsiteX11" fmla="*/ 6528816 w 6780276"/>
              <a:gd name="connsiteY11" fmla="*/ 1522476 h 1522476"/>
              <a:gd name="connsiteX12" fmla="*/ 6528816 w 6780276"/>
              <a:gd name="connsiteY12" fmla="*/ 1522476 h 1522476"/>
              <a:gd name="connsiteX13" fmla="*/ 6528816 w 6780276"/>
              <a:gd name="connsiteY13" fmla="*/ 1522476 h 1522476"/>
              <a:gd name="connsiteX14" fmla="*/ 251459 w 6780276"/>
              <a:gd name="connsiteY14" fmla="*/ 1522476 h 1522476"/>
              <a:gd name="connsiteX15" fmla="*/ 251459 w 6780276"/>
              <a:gd name="connsiteY15" fmla="*/ 1522476 h 1522476"/>
              <a:gd name="connsiteX16" fmla="*/ 0 w 6780276"/>
              <a:gd name="connsiteY16" fmla="*/ 1271016 h 1522476"/>
              <a:gd name="connsiteX17" fmla="*/ 0 w 6780276"/>
              <a:gd name="connsiteY17" fmla="*/ 1271016 h 1522476"/>
              <a:gd name="connsiteX18" fmla="*/ 0 w 6780276"/>
              <a:gd name="connsiteY18" fmla="*/ 251460 h 15224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6780276" h="1522476">
                <a:moveTo>
                  <a:pt x="0" y="251460"/>
                </a:moveTo>
                <a:cubicBezTo>
                  <a:pt x="0" y="114300"/>
                  <a:pt x="114300" y="0"/>
                  <a:pt x="251459" y="0"/>
                </a:cubicBezTo>
                <a:cubicBezTo>
                  <a:pt x="251459" y="0"/>
                  <a:pt x="251459" y="0"/>
                  <a:pt x="251459" y="0"/>
                </a:cubicBezTo>
                <a:lnTo>
                  <a:pt x="251459" y="0"/>
                </a:lnTo>
                <a:lnTo>
                  <a:pt x="6528816" y="0"/>
                </a:lnTo>
                <a:lnTo>
                  <a:pt x="6528816" y="0"/>
                </a:lnTo>
                <a:cubicBezTo>
                  <a:pt x="6665975" y="0"/>
                  <a:pt x="6780275" y="114300"/>
                  <a:pt x="6780275" y="251460"/>
                </a:cubicBezTo>
                <a:cubicBezTo>
                  <a:pt x="6780275" y="251460"/>
                  <a:pt x="6780275" y="251460"/>
                  <a:pt x="6780275" y="251460"/>
                </a:cubicBezTo>
                <a:lnTo>
                  <a:pt x="6780275" y="251460"/>
                </a:lnTo>
                <a:lnTo>
                  <a:pt x="6780275" y="1271016"/>
                </a:lnTo>
                <a:lnTo>
                  <a:pt x="6780275" y="1271016"/>
                </a:lnTo>
                <a:cubicBezTo>
                  <a:pt x="6780275" y="1408176"/>
                  <a:pt x="6665975" y="1522476"/>
                  <a:pt x="6528816" y="1522476"/>
                </a:cubicBezTo>
                <a:cubicBezTo>
                  <a:pt x="6528816" y="1522476"/>
                  <a:pt x="6528816" y="1522476"/>
                  <a:pt x="6528816" y="1522476"/>
                </a:cubicBezTo>
                <a:lnTo>
                  <a:pt x="6528816" y="1522476"/>
                </a:lnTo>
                <a:lnTo>
                  <a:pt x="251459" y="1522476"/>
                </a:lnTo>
                <a:lnTo>
                  <a:pt x="251459" y="1522476"/>
                </a:lnTo>
                <a:cubicBezTo>
                  <a:pt x="114300" y="1522476"/>
                  <a:pt x="0" y="1408176"/>
                  <a:pt x="0" y="1271016"/>
                </a:cubicBezTo>
                <a:cubicBezTo>
                  <a:pt x="0" y="1271016"/>
                  <a:pt x="0" y="1271016"/>
                  <a:pt x="0" y="1271016"/>
                </a:cubicBezTo>
                <a:lnTo>
                  <a:pt x="0" y="251460"/>
                </a:ln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800" y="1193114"/>
            <a:ext cx="6819900" cy="13335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7800" y="2692400"/>
            <a:ext cx="6819900" cy="15621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7800" y="4445000"/>
            <a:ext cx="6819900" cy="15621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13448" y="1627123"/>
            <a:ext cx="1943100" cy="368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17" name="TextBox 1"/>
          <p:cNvSpPr txBox="1"/>
          <p:nvPr/>
        </p:nvSpPr>
        <p:spPr>
          <a:xfrm>
            <a:off x="193548" y="673100"/>
            <a:ext cx="5230343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304800" algn="l"/>
                <a:tab pos="762000" algn="l"/>
                <a:tab pos="1219200" algn="l"/>
              </a:tabLst>
            </a:pPr>
            <a:r>
              <a:rPr lang="en-US" altLang="zh-CN" sz="3200" dirty="0">
                <a:cs typeface="Times New Roman" pitchFamily="18" charset="0"/>
              </a:rPr>
              <a:t>Klasifikasi </a:t>
            </a:r>
            <a:r>
              <a:rPr lang="en-US" altLang="zh-CN" sz="3200" dirty="0" err="1">
                <a:cs typeface="Times New Roman" pitchFamily="18" charset="0"/>
              </a:rPr>
              <a:t>Suku</a:t>
            </a:r>
            <a:r>
              <a:rPr lang="en-US" altLang="zh-CN" sz="3200" dirty="0">
                <a:cs typeface="Times New Roman" pitchFamily="18" charset="0"/>
              </a:rPr>
              <a:t> </a:t>
            </a:r>
            <a:r>
              <a:rPr lang="en-US" altLang="zh-CN" sz="3200" dirty="0" err="1">
                <a:cs typeface="Times New Roman" pitchFamily="18" charset="0"/>
              </a:rPr>
              <a:t>Cadang</a:t>
            </a:r>
            <a:r>
              <a:rPr lang="en-US" altLang="zh-CN" sz="3200" dirty="0">
                <a:cs typeface="Times New Roman" pitchFamily="18" charset="0"/>
              </a:rPr>
              <a:t>-ROCEM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80051" y="1281480"/>
            <a:ext cx="5906360" cy="10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304800" algn="l"/>
                <a:tab pos="762000" algn="l"/>
                <a:tab pos="1219200" algn="l"/>
              </a:tabLst>
            </a:pP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a.   routine spare part</a:t>
            </a:r>
          </a:p>
          <a:p>
            <a:pPr>
              <a:lnSpc>
                <a:spcPts val="2800"/>
              </a:lnSpc>
              <a:tabLst>
                <a:tab pos="304800" algn="l"/>
                <a:tab pos="762000" algn="l"/>
                <a:tab pos="1219200" algn="l"/>
              </a:tabLst>
            </a:pPr>
            <a:r>
              <a:rPr lang="en-US" altLang="zh-CN" sz="2400" dirty="0">
                <a:solidFill>
                  <a:schemeClr val="bg1"/>
                </a:solidFill>
              </a:rPr>
              <a:t>		</a:t>
            </a:r>
            <a:r>
              <a:rPr lang="en-US" altLang="zh-CN" sz="2400" dirty="0">
                <a:solidFill>
                  <a:schemeClr val="bg1"/>
                </a:solidFill>
                <a:cs typeface="Wingdings" pitchFamily="18" charset="0"/>
              </a:rPr>
              <a:t>Ø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  Suku cadang yang dikomsumsi selama</a:t>
            </a:r>
          </a:p>
          <a:p>
            <a:pPr>
              <a:lnSpc>
                <a:spcPts val="2300"/>
              </a:lnSpc>
              <a:tabLst>
                <a:tab pos="304800" algn="l"/>
                <a:tab pos="762000" algn="l"/>
                <a:tab pos="1219200" algn="l"/>
              </a:tabLst>
            </a:pPr>
            <a:r>
              <a:rPr lang="en-US" altLang="zh-CN" sz="2400" dirty="0">
                <a:solidFill>
                  <a:schemeClr val="bg1"/>
                </a:solidFill>
              </a:rPr>
              <a:t>			</a:t>
            </a:r>
            <a:r>
              <a:rPr lang="en-US" altLang="zh-CN" sz="2400" dirty="0" err="1">
                <a:solidFill>
                  <a:schemeClr val="bg1"/>
                </a:solidFill>
                <a:cs typeface="Times New Roman" pitchFamily="18" charset="0"/>
              </a:rPr>
              <a:t>operasi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cs typeface="Times New Roman" pitchFamily="18" charset="0"/>
              </a:rPr>
              <a:t>sehari-hari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.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80051" y="4673584"/>
            <a:ext cx="6234848" cy="10720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304800" algn="l"/>
                <a:tab pos="762000" algn="l"/>
                <a:tab pos="1219200" algn="l"/>
              </a:tabLst>
            </a:pP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c.   Convenience spare part</a:t>
            </a:r>
          </a:p>
          <a:p>
            <a:pPr>
              <a:lnSpc>
                <a:spcPts val="2800"/>
              </a:lnSpc>
              <a:tabLst>
                <a:tab pos="304800" algn="l"/>
                <a:tab pos="762000" algn="l"/>
                <a:tab pos="1219200" algn="l"/>
              </a:tabLst>
            </a:pPr>
            <a:r>
              <a:rPr lang="en-US" altLang="zh-CN" sz="2400" dirty="0">
                <a:solidFill>
                  <a:schemeClr val="bg1"/>
                </a:solidFill>
              </a:rPr>
              <a:t>		</a:t>
            </a:r>
            <a:r>
              <a:rPr lang="en-US" altLang="zh-CN" sz="2400" dirty="0">
                <a:solidFill>
                  <a:schemeClr val="bg1"/>
                </a:solidFill>
                <a:cs typeface="Wingdings" pitchFamily="18" charset="0"/>
              </a:rPr>
              <a:t>Ø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  Suku cadang dalam bentuk rakitan, yang</a:t>
            </a:r>
          </a:p>
          <a:p>
            <a:pPr>
              <a:lnSpc>
                <a:spcPts val="2300"/>
              </a:lnSpc>
              <a:tabLst>
                <a:tab pos="304800" algn="l"/>
                <a:tab pos="762000" algn="l"/>
                <a:tab pos="1219200" algn="l"/>
              </a:tabLst>
            </a:pPr>
            <a:r>
              <a:rPr lang="en-US" altLang="zh-CN" sz="2400" dirty="0">
                <a:solidFill>
                  <a:schemeClr val="bg1"/>
                </a:solidFill>
              </a:rPr>
              <a:t>			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akan mempercepat proses penggantian.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80051" y="2772745"/>
            <a:ext cx="5915081" cy="136704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304800" algn="l"/>
                <a:tab pos="762000" algn="l"/>
                <a:tab pos="1219200" algn="l"/>
              </a:tabLst>
            </a:pP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b.   overhaul spare part</a:t>
            </a:r>
          </a:p>
          <a:p>
            <a:pPr>
              <a:lnSpc>
                <a:spcPts val="2800"/>
              </a:lnSpc>
              <a:tabLst>
                <a:tab pos="304800" algn="l"/>
                <a:tab pos="762000" algn="l"/>
                <a:tab pos="1219200" algn="l"/>
              </a:tabLst>
            </a:pPr>
            <a:r>
              <a:rPr lang="en-US" altLang="zh-CN" sz="2400" dirty="0">
                <a:solidFill>
                  <a:schemeClr val="bg1"/>
                </a:solidFill>
              </a:rPr>
              <a:t>		</a:t>
            </a:r>
            <a:r>
              <a:rPr lang="en-US" altLang="zh-CN" sz="2400" dirty="0">
                <a:solidFill>
                  <a:schemeClr val="bg1"/>
                </a:solidFill>
                <a:cs typeface="Wingdings" pitchFamily="18" charset="0"/>
              </a:rPr>
              <a:t>Ø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   Suku cadang yang digunakan waktu</a:t>
            </a:r>
          </a:p>
          <a:p>
            <a:pPr>
              <a:lnSpc>
                <a:spcPts val="2300"/>
              </a:lnSpc>
              <a:tabLst>
                <a:tab pos="304800" algn="l"/>
                <a:tab pos="762000" algn="l"/>
                <a:tab pos="1219200" algn="l"/>
              </a:tabLst>
            </a:pPr>
            <a:r>
              <a:rPr lang="en-US" altLang="zh-CN" sz="2400" dirty="0">
                <a:solidFill>
                  <a:schemeClr val="bg1"/>
                </a:solidFill>
              </a:rPr>
              <a:t>			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overhaul, sehingga ada suku cadang</a:t>
            </a:r>
          </a:p>
          <a:p>
            <a:pPr>
              <a:lnSpc>
                <a:spcPts val="2300"/>
              </a:lnSpc>
              <a:tabLst>
                <a:tab pos="304800" algn="l"/>
                <a:tab pos="762000" algn="l"/>
                <a:tab pos="1219200" algn="l"/>
              </a:tabLst>
            </a:pPr>
            <a:r>
              <a:rPr lang="en-US" altLang="zh-CN" sz="2400" dirty="0">
                <a:solidFill>
                  <a:schemeClr val="bg1"/>
                </a:solidFill>
              </a:rPr>
              <a:t>			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pengganti untuk overhaul </a:t>
            </a:r>
            <a:r>
              <a:rPr lang="en-US" altLang="zh-CN" sz="2400" dirty="0" err="1">
                <a:solidFill>
                  <a:schemeClr val="bg1"/>
                </a:solidFill>
                <a:cs typeface="Times New Roman" pitchFamily="18" charset="0"/>
              </a:rPr>
              <a:t>berikutnya</a:t>
            </a:r>
            <a:r>
              <a:rPr lang="en-US" altLang="zh-CN" sz="2400" dirty="0">
                <a:solidFill>
                  <a:schemeClr val="bg1"/>
                </a:solidFill>
                <a:cs typeface="Times New Roman" pitchFamily="18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1C510E-E413-40BD-ACE9-B782729F1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C52B88-83C3-4036-8D1A-BD5A6EC20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86154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804" y="3751244"/>
            <a:ext cx="6582376" cy="190105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804" y="1949897"/>
            <a:ext cx="6582376" cy="1485900"/>
          </a:xfrm>
          <a:prstGeom prst="rect">
            <a:avLst/>
          </a:prstGeom>
          <a:noFill/>
        </p:spPr>
      </p:pic>
      <p:sp>
        <p:nvSpPr>
          <p:cNvPr id="12" name="TextBox 1"/>
          <p:cNvSpPr txBox="1"/>
          <p:nvPr/>
        </p:nvSpPr>
        <p:spPr>
          <a:xfrm>
            <a:off x="524472" y="2191197"/>
            <a:ext cx="206788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0" b="1" dirty="0">
                <a:solidFill>
                  <a:schemeClr val="bg1"/>
                </a:solidFill>
                <a:cs typeface="Times New Roman" pitchFamily="18" charset="0"/>
              </a:rPr>
              <a:t>d.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134072" y="2191197"/>
            <a:ext cx="2146806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0" b="1" dirty="0">
                <a:solidFill>
                  <a:schemeClr val="bg1"/>
                </a:solidFill>
                <a:cs typeface="Times New Roman" pitchFamily="18" charset="0"/>
              </a:rPr>
              <a:t>Extended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cs typeface="Times New Roman" pitchFamily="18" charset="0"/>
              </a:rPr>
              <a:t>spare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cs typeface="Times New Roman" pitchFamily="18" charset="0"/>
              </a:rPr>
              <a:t>part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354434" y="2648397"/>
            <a:ext cx="5168081" cy="5107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0" dirty="0">
                <a:solidFill>
                  <a:schemeClr val="bg1"/>
                </a:solidFill>
                <a:cs typeface="Wingdings" pitchFamily="18" charset="0"/>
              </a:rPr>
              <a:t>Ø  </a:t>
            </a:r>
            <a:r>
              <a:rPr lang="en-US" altLang="zh-CN" sz="2000" dirty="0" err="1">
                <a:solidFill>
                  <a:schemeClr val="bg1"/>
                </a:solidFill>
                <a:cs typeface="Times New Roman" pitchFamily="18" charset="0"/>
              </a:rPr>
              <a:t>Suku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cadang sebagai jaminan, yang pasti </a:t>
            </a:r>
            <a:r>
              <a:rPr lang="en-US" altLang="zh-CN" sz="2000" dirty="0" err="1">
                <a:solidFill>
                  <a:schemeClr val="bg1"/>
                </a:solidFill>
                <a:cs typeface="Times New Roman" pitchFamily="18" charset="0"/>
              </a:rPr>
              <a:t>akan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2000" dirty="0" err="1">
                <a:solidFill>
                  <a:schemeClr val="bg1"/>
                </a:solidFill>
                <a:cs typeface="Times New Roman" pitchFamily="18" charset="0"/>
              </a:rPr>
              <a:t>rusak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cs typeface="Times New Roman" pitchFamily="18" charset="0"/>
              </a:rPr>
              <a:t>secara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cs typeface="Times New Roman" pitchFamily="18" charset="0"/>
              </a:rPr>
              <a:t>periodik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(mengikuti selang waktu)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24472" y="4001464"/>
            <a:ext cx="19877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0" b="1" dirty="0">
                <a:solidFill>
                  <a:schemeClr val="bg1"/>
                </a:solidFill>
                <a:cs typeface="Times New Roman" pitchFamily="18" charset="0"/>
              </a:rPr>
              <a:t>e.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134072" y="4001464"/>
            <a:ext cx="253409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0" b="1" dirty="0">
                <a:solidFill>
                  <a:schemeClr val="bg1"/>
                </a:solidFill>
                <a:cs typeface="Times New Roman" pitchFamily="18" charset="0"/>
              </a:rPr>
              <a:t>Major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cs typeface="Times New Roman" pitchFamily="18" charset="0"/>
              </a:rPr>
              <a:t>failure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cs typeface="Times New Roman" pitchFamily="18" charset="0"/>
              </a:rPr>
              <a:t>spare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cs typeface="Times New Roman" pitchFamily="18" charset="0"/>
              </a:rPr>
              <a:t>part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051503" y="4473502"/>
            <a:ext cx="5808578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0" dirty="0">
                <a:solidFill>
                  <a:schemeClr val="bg1"/>
                </a:solidFill>
                <a:cs typeface="Wingdings" pitchFamily="18" charset="0"/>
              </a:rPr>
              <a:t>Ø </a:t>
            </a:r>
            <a:r>
              <a:rPr lang="en-US" altLang="zh-CN" sz="2000" dirty="0" err="1">
                <a:solidFill>
                  <a:schemeClr val="bg1"/>
                </a:solidFill>
                <a:cs typeface="Times New Roman" pitchFamily="18" charset="0"/>
              </a:rPr>
              <a:t>Suku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cadang sebagai jaminan yang </a:t>
            </a:r>
            <a:r>
              <a:rPr lang="en-US" altLang="zh-CN" sz="2000" dirty="0" err="1">
                <a:solidFill>
                  <a:schemeClr val="bg1"/>
                </a:solidFill>
                <a:cs typeface="Times New Roman" pitchFamily="18" charset="0"/>
              </a:rPr>
              <a:t>diperlukan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2000" dirty="0" err="1">
                <a:solidFill>
                  <a:schemeClr val="bg1"/>
                </a:solidFill>
                <a:cs typeface="Times New Roman" pitchFamily="18" charset="0"/>
              </a:rPr>
              <a:t>sewaktu-waktu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cs typeface="Times New Roman" pitchFamily="18" charset="0"/>
              </a:rPr>
              <a:t>terjadi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perbaikan besar, </a:t>
            </a:r>
            <a:r>
              <a:rPr lang="en-US" altLang="zh-CN" sz="2000" b="1" u="sng" dirty="0" err="1">
                <a:solidFill>
                  <a:schemeClr val="bg1"/>
                </a:solidFill>
                <a:cs typeface="Times New Roman" pitchFamily="18" charset="0"/>
              </a:rPr>
              <a:t>tetapi</a:t>
            </a:r>
            <a:r>
              <a:rPr lang="en-US" altLang="zh-CN" sz="2000" b="1" u="sng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u="sng" dirty="0" err="1">
                <a:solidFill>
                  <a:schemeClr val="bg1"/>
                </a:solidFill>
                <a:cs typeface="Times New Roman" pitchFamily="18" charset="0"/>
              </a:rPr>
              <a:t>mungkin</a:t>
            </a:r>
            <a:endParaRPr lang="en-US" altLang="zh-CN" sz="2000" b="1" u="sng" dirty="0">
              <a:solidFill>
                <a:schemeClr val="bg1"/>
              </a:solidFill>
              <a:cs typeface="Times New Roman" pitchFamily="18" charset="0"/>
            </a:endParaRPr>
          </a:p>
          <a:p>
            <a:pPr>
              <a:lnSpc>
                <a:spcPts val="1800"/>
              </a:lnSpc>
              <a:tabLst/>
            </a:pPr>
            <a:r>
              <a:rPr lang="en-US" altLang="zh-CN" sz="2000" b="1" u="sng" dirty="0" err="1">
                <a:solidFill>
                  <a:schemeClr val="bg1"/>
                </a:solidFill>
                <a:cs typeface="Times New Roman" pitchFamily="18" charset="0"/>
              </a:rPr>
              <a:t>juga</a:t>
            </a:r>
            <a:r>
              <a:rPr lang="en-US" altLang="zh-CN" sz="2000" b="1" u="sng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u="sng" dirty="0" err="1">
                <a:solidFill>
                  <a:schemeClr val="bg1"/>
                </a:solidFill>
                <a:cs typeface="Times New Roman" pitchFamily="18" charset="0"/>
              </a:rPr>
              <a:t>tidak</a:t>
            </a:r>
            <a:r>
              <a:rPr lang="en-US" altLang="zh-CN" sz="2000" b="1" u="sng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u="sng" dirty="0" err="1">
                <a:solidFill>
                  <a:schemeClr val="bg1"/>
                </a:solidFill>
                <a:cs typeface="Times New Roman" pitchFamily="18" charset="0"/>
              </a:rPr>
              <a:t>akan</a:t>
            </a:r>
            <a:r>
              <a:rPr lang="en-US" altLang="zh-CN" sz="2000" b="1" u="sng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u="sng" dirty="0" err="1">
                <a:solidFill>
                  <a:schemeClr val="bg1"/>
                </a:solidFill>
                <a:cs typeface="Times New Roman" pitchFamily="18" charset="0"/>
              </a:rPr>
              <a:t>pernah</a:t>
            </a:r>
            <a:r>
              <a:rPr lang="en-US" altLang="zh-CN" sz="2000" b="1" u="sng" dirty="0">
                <a:solidFill>
                  <a:schemeClr val="bg1"/>
                </a:solidFill>
                <a:cs typeface="Times New Roman" pitchFamily="18" charset="0"/>
              </a:rPr>
              <a:t> rusak </a:t>
            </a:r>
            <a:r>
              <a:rPr lang="en-US" altLang="zh-CN" sz="2000" b="1" u="sng" dirty="0" err="1">
                <a:solidFill>
                  <a:schemeClr val="bg1"/>
                </a:solidFill>
                <a:cs typeface="Times New Roman" pitchFamily="18" charset="0"/>
              </a:rPr>
              <a:t>sepanjang</a:t>
            </a:r>
            <a:r>
              <a:rPr lang="en-US" altLang="zh-CN" sz="2000" b="1" u="sng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b="1" u="sng" dirty="0" err="1">
                <a:solidFill>
                  <a:schemeClr val="bg1"/>
                </a:solidFill>
                <a:cs typeface="Times New Roman" pitchFamily="18" charset="0"/>
              </a:rPr>
              <a:t>hidup</a:t>
            </a:r>
            <a:endParaRPr lang="en-US" altLang="zh-CN" sz="2000" b="1" u="sng" dirty="0">
              <a:solidFill>
                <a:schemeClr val="bg1"/>
              </a:solidFill>
              <a:cs typeface="Times New Roman" pitchFamily="18" charset="0"/>
            </a:endParaRPr>
          </a:p>
          <a:p>
            <a:pPr>
              <a:lnSpc>
                <a:spcPts val="1800"/>
              </a:lnSpc>
              <a:tabLst/>
            </a:pPr>
            <a:r>
              <a:rPr lang="en-US" altLang="zh-CN" sz="2000" b="1" u="sng" dirty="0" err="1">
                <a:solidFill>
                  <a:schemeClr val="bg1"/>
                </a:solidFill>
                <a:cs typeface="Times New Roman" pitchFamily="18" charset="0"/>
              </a:rPr>
              <a:t>ekonomis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cs typeface="Times New Roman" pitchFamily="18" charset="0"/>
              </a:rPr>
              <a:t>peralatan</a:t>
            </a:r>
            <a:r>
              <a:rPr lang="en-US" altLang="zh-CN" sz="20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cs typeface="Times New Roman" pitchFamily="18" charset="0"/>
              </a:rPr>
              <a:t>bersangkutan</a:t>
            </a:r>
            <a:endParaRPr lang="en-US" altLang="zh-CN" sz="2000" dirty="0">
              <a:solidFill>
                <a:schemeClr val="bg1"/>
              </a:solidFill>
              <a:cs typeface="Times New Roman" pitchFamily="18" charset="0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65260" y="1909744"/>
            <a:ext cx="1943100" cy="368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19" name="TextBox 1"/>
          <p:cNvSpPr txBox="1"/>
          <p:nvPr/>
        </p:nvSpPr>
        <p:spPr>
          <a:xfrm>
            <a:off x="276804" y="672157"/>
            <a:ext cx="5230343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304800" algn="l"/>
                <a:tab pos="762000" algn="l"/>
                <a:tab pos="1219200" algn="l"/>
              </a:tabLst>
            </a:pPr>
            <a:r>
              <a:rPr lang="en-US" altLang="zh-CN" sz="3200" dirty="0">
                <a:cs typeface="Times New Roman" pitchFamily="18" charset="0"/>
              </a:rPr>
              <a:t>Klasifikasi </a:t>
            </a:r>
            <a:r>
              <a:rPr lang="en-US" altLang="zh-CN" sz="3200" dirty="0" err="1">
                <a:cs typeface="Times New Roman" pitchFamily="18" charset="0"/>
              </a:rPr>
              <a:t>Suku</a:t>
            </a:r>
            <a:r>
              <a:rPr lang="en-US" altLang="zh-CN" sz="3200" dirty="0">
                <a:cs typeface="Times New Roman" pitchFamily="18" charset="0"/>
              </a:rPr>
              <a:t> </a:t>
            </a:r>
            <a:r>
              <a:rPr lang="en-US" altLang="zh-CN" sz="3200" dirty="0" err="1">
                <a:cs typeface="Times New Roman" pitchFamily="18" charset="0"/>
              </a:rPr>
              <a:t>Cadang</a:t>
            </a:r>
            <a:r>
              <a:rPr lang="en-US" altLang="zh-CN" sz="3200" dirty="0">
                <a:cs typeface="Times New Roman" pitchFamily="18" charset="0"/>
              </a:rPr>
              <a:t>-ROCEM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27C289-BE01-4663-AD17-7F89A7D3E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7FFDC-0387-450C-8E38-B180FA0B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1512469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1" y="271604"/>
            <a:ext cx="8799968" cy="537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5721790"/>
            <a:ext cx="9144000" cy="11362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TERIMAKASIH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E57E01-0668-439E-B22C-3693B133B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C128B-DDC7-44B5-9E4D-77FF1F952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4016632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86264" y="480250"/>
            <a:ext cx="6780628" cy="101194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700"/>
              </a:lnSpc>
              <a:tabLst>
                <a:tab pos="63500" algn="l"/>
                <a:tab pos="406400" algn="l"/>
              </a:tabLst>
            </a:pPr>
            <a:r>
              <a:rPr lang="id-ID" altLang="zh-CN" sz="4000" b="1">
                <a:cs typeface="Times New Roman" pitchFamily="18" charset="0"/>
              </a:rPr>
              <a:t>1. </a:t>
            </a:r>
            <a:r>
              <a:rPr lang="en-US" altLang="zh-CN" sz="4000" b="1">
                <a:cs typeface="Times New Roman" pitchFamily="18" charset="0"/>
              </a:rPr>
              <a:t>Apa itu </a:t>
            </a:r>
            <a:r>
              <a:rPr lang="id-ID" altLang="zh-CN" sz="4000" b="1">
                <a:cs typeface="Times New Roman" pitchFamily="18" charset="0"/>
              </a:rPr>
              <a:t>Total Productive </a:t>
            </a:r>
          </a:p>
          <a:p>
            <a:pPr>
              <a:lnSpc>
                <a:spcPts val="3700"/>
              </a:lnSpc>
              <a:tabLst>
                <a:tab pos="63500" algn="l"/>
                <a:tab pos="406400" algn="l"/>
              </a:tabLst>
            </a:pPr>
            <a:r>
              <a:rPr lang="id-ID" altLang="zh-CN" sz="4000" b="1">
                <a:cs typeface="Times New Roman" pitchFamily="18" charset="0"/>
              </a:rPr>
              <a:t>Maintenance (</a:t>
            </a:r>
            <a:r>
              <a:rPr lang="en-US" altLang="zh-CN" sz="4000" b="1">
                <a:cs typeface="Times New Roman" pitchFamily="18" charset="0"/>
              </a:rPr>
              <a:t>TPM</a:t>
            </a:r>
            <a:r>
              <a:rPr lang="id-ID" altLang="zh-CN" sz="4000" b="1">
                <a:cs typeface="Times New Roman" pitchFamily="18" charset="0"/>
              </a:rPr>
              <a:t>) </a:t>
            </a:r>
            <a:r>
              <a:rPr lang="en-US" altLang="zh-CN" sz="4000" b="1">
                <a:cs typeface="Times New Roman" pitchFamily="18" charset="0"/>
              </a:rPr>
              <a:t>?</a:t>
            </a:r>
            <a:endParaRPr lang="en-US" altLang="zh-CN" sz="4000" b="1" dirty="0"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6264" y="1903483"/>
            <a:ext cx="8192694" cy="284218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700"/>
              </a:lnSpc>
              <a:tabLst>
                <a:tab pos="63500" algn="l"/>
                <a:tab pos="406400" algn="l"/>
              </a:tabLst>
            </a:pPr>
            <a:r>
              <a:rPr lang="id-ID" altLang="zh-CN" sz="2000" dirty="0">
                <a:cs typeface="Times New Roman" pitchFamily="18" charset="0"/>
              </a:rPr>
              <a:t>Definisi TPM menurut JIPM:</a:t>
            </a:r>
          </a:p>
          <a:p>
            <a:pPr>
              <a:lnSpc>
                <a:spcPts val="3700"/>
              </a:lnSpc>
              <a:tabLst>
                <a:tab pos="63500" algn="l"/>
                <a:tab pos="406400" algn="l"/>
              </a:tabLst>
            </a:pPr>
            <a:r>
              <a:rPr lang="id-ID" altLang="zh-CN" sz="2000" dirty="0">
                <a:cs typeface="Times New Roman" pitchFamily="18" charset="0"/>
              </a:rPr>
              <a:t>T=Total                  : Harus melibatkan semua karyawan pada semua level 				suatu organisasi.</a:t>
            </a:r>
          </a:p>
          <a:p>
            <a:pPr>
              <a:lnSpc>
                <a:spcPts val="3700"/>
              </a:lnSpc>
              <a:tabLst>
                <a:tab pos="63500" algn="l"/>
                <a:tab pos="406400" algn="l"/>
              </a:tabLst>
            </a:pPr>
            <a:r>
              <a:rPr lang="id-ID" altLang="zh-CN" sz="2000" dirty="0">
                <a:cs typeface="Times New Roman" pitchFamily="18" charset="0"/>
              </a:rPr>
              <a:t>P=Produktif          : Utilisasi / penggunaan equipment yang efektif.</a:t>
            </a:r>
          </a:p>
          <a:p>
            <a:pPr>
              <a:lnSpc>
                <a:spcPts val="3700"/>
              </a:lnSpc>
              <a:tabLst>
                <a:tab pos="63500" algn="l"/>
                <a:tab pos="406400" algn="l"/>
              </a:tabLst>
            </a:pPr>
            <a:r>
              <a:rPr lang="id-ID" altLang="zh-CN" sz="2000" dirty="0">
                <a:cs typeface="Times New Roman" pitchFamily="18" charset="0"/>
              </a:rPr>
              <a:t>M=Maintenance : Menjaga sistem Man-Machine-Material dalam kondisi 				optimum.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604021"/>
            <a:ext cx="6334299" cy="7515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4438996"/>
            <a:ext cx="698269" cy="2419004"/>
          </a:xfrm>
          <a:prstGeom prst="rect">
            <a:avLst/>
          </a:prstGeom>
          <a:solidFill>
            <a:srgbClr val="4CA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5417" t="37170" r="26654" b="16205"/>
          <a:stretch/>
        </p:blipFill>
        <p:spPr>
          <a:xfrm>
            <a:off x="6568514" y="70422"/>
            <a:ext cx="2510444" cy="183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E3353-075A-4178-8C11-66B6E4503406}"/>
              </a:ext>
            </a:extLst>
          </p:cNvPr>
          <p:cNvSpPr txBox="1"/>
          <p:nvPr/>
        </p:nvSpPr>
        <p:spPr>
          <a:xfrm>
            <a:off x="1209140" y="4946672"/>
            <a:ext cx="704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Management + Operators + maintenance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2EE933-A28C-4DE6-973C-55B5E0B7DADD}"/>
              </a:ext>
            </a:extLst>
          </p:cNvPr>
          <p:cNvSpPr/>
          <p:nvPr/>
        </p:nvSpPr>
        <p:spPr>
          <a:xfrm>
            <a:off x="6779562" y="5969872"/>
            <a:ext cx="1720343" cy="485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3700"/>
              </a:lnSpc>
              <a:tabLst>
                <a:tab pos="63500" algn="l"/>
                <a:tab pos="406400" algn="l"/>
              </a:tabLst>
            </a:pPr>
            <a:r>
              <a:rPr lang="id-ID" altLang="zh-CN" sz="1100" i="1" dirty="0">
                <a:solidFill>
                  <a:prstClr val="black"/>
                </a:solidFill>
                <a:cs typeface="Times New Roman" pitchFamily="18" charset="0"/>
              </a:rPr>
              <a:t>Sumber: Industri Forum 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719A9-06B7-479B-B454-F627856F4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1A942-1ABA-4D3A-8470-E503D546D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2063124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01650" y="4386378"/>
            <a:ext cx="8193463" cy="21440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463753" y="1600596"/>
            <a:ext cx="2222500" cy="6477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59350" y="1600596"/>
            <a:ext cx="2222500" cy="6477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68156" y="1600596"/>
            <a:ext cx="2222500" cy="6477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white"/>
              </a:solidFill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/>
          <a:srcRect l="43629" t="24355" r="40582" b="47970"/>
          <a:stretch/>
        </p:blipFill>
        <p:spPr bwMode="auto">
          <a:xfrm>
            <a:off x="3879850" y="2464110"/>
            <a:ext cx="1447800" cy="1905000"/>
          </a:xfrm>
          <a:prstGeom prst="rect">
            <a:avLst/>
          </a:prstGeom>
          <a:noFill/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 rotWithShape="1">
          <a:blip r:embed="rId3"/>
          <a:srcRect l="10526" t="29152" r="64959" b="49447"/>
          <a:stretch/>
        </p:blipFill>
        <p:spPr bwMode="auto">
          <a:xfrm>
            <a:off x="501650" y="2495859"/>
            <a:ext cx="2736956" cy="1793711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3"/>
          <a:srcRect l="69390" t="24355" r="10665" b="45203"/>
          <a:stretch/>
        </p:blipFill>
        <p:spPr bwMode="auto">
          <a:xfrm>
            <a:off x="6534150" y="2273610"/>
            <a:ext cx="1828800" cy="2095500"/>
          </a:xfrm>
          <a:prstGeom prst="rect">
            <a:avLst/>
          </a:prstGeom>
          <a:noFill/>
        </p:spPr>
      </p:pic>
      <p:sp>
        <p:nvSpPr>
          <p:cNvPr id="17" name="TextBox 1"/>
          <p:cNvSpPr txBox="1"/>
          <p:nvPr/>
        </p:nvSpPr>
        <p:spPr>
          <a:xfrm>
            <a:off x="742260" y="4489146"/>
            <a:ext cx="7620690" cy="198548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342900" indent="-342900">
              <a:lnSpc>
                <a:spcPts val="1600"/>
              </a:lnSpc>
              <a:buFont typeface="Wingdings" pitchFamily="2" charset="2"/>
              <a:buChar char="à"/>
            </a:pP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Membangun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Utility yang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bekerja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secara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optimum,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bekerja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pada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kemampuan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maksimal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  <a:sym typeface="Wingdings" pitchFamily="2" charset="2"/>
              </a:rPr>
              <a:t>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  <a:sym typeface="Wingdings" pitchFamily="2" charset="2"/>
              </a:rPr>
              <a:t>Menurunkan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  <a:sym typeface="Wingdings" pitchFamily="2" charset="2"/>
              </a:rPr>
              <a:t>biaya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  <a:sym typeface="Wingdings" pitchFamily="2" charset="2"/>
              </a:rPr>
              <a:t> proses,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  <a:sym typeface="Wingdings" pitchFamily="2" charset="2"/>
              </a:rPr>
              <a:t>meningkatkan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  <a:sym typeface="Wingdings" pitchFamily="2" charset="2"/>
              </a:rPr>
              <a:t>  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  <a:sym typeface="Wingdings" pitchFamily="2" charset="2"/>
              </a:rPr>
              <a:t>efisiensi</a:t>
            </a:r>
            <a:endParaRPr lang="en-US" altLang="zh-CN" sz="1600" b="1" dirty="0">
              <a:solidFill>
                <a:prstClr val="black"/>
              </a:solidFill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1600" dirty="0">
              <a:solidFill>
                <a:prstClr val="black"/>
              </a:solidFill>
            </a:endParaRPr>
          </a:p>
          <a:p>
            <a:pPr marL="365125" indent="-365125">
              <a:lnSpc>
                <a:spcPts val="2000"/>
              </a:lnSpc>
              <a:buFont typeface="Wingdings" pitchFamily="2" charset="2"/>
              <a:buChar char="à"/>
            </a:pP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Membangun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sistem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yang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memastikan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utility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bebas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kerusakan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,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mampu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bekerja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pada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      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kemampuan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maksimal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dan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menekan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produk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cacat</a:t>
            </a:r>
          </a:p>
          <a:p>
            <a:pPr>
              <a:lnSpc>
                <a:spcPts val="1000"/>
              </a:lnSpc>
            </a:pPr>
            <a:endParaRPr lang="en-US" altLang="zh-CN" sz="1600" dirty="0">
              <a:solidFill>
                <a:prstClr val="black"/>
              </a:solidFill>
            </a:endParaRPr>
          </a:p>
          <a:p>
            <a:pPr marL="342900" indent="-342900">
              <a:lnSpc>
                <a:spcPts val="2000"/>
              </a:lnSpc>
              <a:buFont typeface="Wingdings" pitchFamily="2" charset="2"/>
              <a:buChar char="à"/>
            </a:pP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Melibatkan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partisipasi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aktif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dari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:</a:t>
            </a:r>
            <a:r>
              <a:rPr lang="en-US" altLang="zh-CN" sz="16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Seluruh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karyawan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,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dimulai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dari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pemilihan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utility yang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tepat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,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pemeliharaan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,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perencanaan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produksi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serta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pemakai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utility yang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ikut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menjaga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  <a:cs typeface="Times New Roman" pitchFamily="18" charset="0"/>
              </a:rPr>
              <a:t>kondisi</a:t>
            </a:r>
            <a:r>
              <a:rPr lang="en-US" altLang="zh-CN" sz="1600" b="1" dirty="0">
                <a:solidFill>
                  <a:prstClr val="black"/>
                </a:solidFill>
                <a:cs typeface="Times New Roman" pitchFamily="18" charset="0"/>
              </a:rPr>
              <a:t> optimum utility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70164" y="1839225"/>
            <a:ext cx="2076274" cy="281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2400" b="1" dirty="0">
                <a:cs typeface="Times New Roman" pitchFamily="18" charset="0"/>
              </a:rPr>
              <a:t>Utility Optimum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953700" y="1707190"/>
            <a:ext cx="1336007" cy="4864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2400" b="1" dirty="0" err="1">
                <a:cs typeface="Times New Roman" pitchFamily="18" charset="0"/>
              </a:rPr>
              <a:t>Karyawan</a:t>
            </a: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>
              <a:lnSpc>
                <a:spcPts val="1600"/>
              </a:lnSpc>
            </a:pPr>
            <a:r>
              <a:rPr lang="en-US" altLang="zh-CN" sz="2400" b="1" dirty="0" err="1">
                <a:cs typeface="Times New Roman" pitchFamily="18" charset="0"/>
              </a:rPr>
              <a:t>mumpuni</a:t>
            </a:r>
            <a:endParaRPr lang="en-US" altLang="zh-CN" sz="2400" b="1" dirty="0">
              <a:cs typeface="Times New Roman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6716079" y="1701748"/>
            <a:ext cx="1567609" cy="4864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CN" sz="2400" b="1" dirty="0">
                <a:cs typeface="Times New Roman" pitchFamily="18" charset="0"/>
              </a:rPr>
              <a:t>Perusahaan</a:t>
            </a:r>
            <a:r>
              <a:rPr lang="en-US" altLang="zh-CN" sz="2400" dirty="0">
                <a:cs typeface="Times New Roman" pitchFamily="18" charset="0"/>
              </a:rPr>
              <a:t> </a:t>
            </a:r>
          </a:p>
          <a:p>
            <a:pPr algn="ctr">
              <a:lnSpc>
                <a:spcPts val="1600"/>
              </a:lnSpc>
            </a:pPr>
            <a:r>
              <a:rPr lang="en-US" altLang="zh-CN" sz="2400" b="1" dirty="0" err="1">
                <a:cs typeface="Times New Roman" pitchFamily="18" charset="0"/>
              </a:rPr>
              <a:t>Kuat</a:t>
            </a:r>
            <a:endParaRPr lang="en-US" altLang="zh-CN" sz="2400" b="1" dirty="0">
              <a:cs typeface="Times New Roman" pitchFamily="18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2180708" y="595566"/>
            <a:ext cx="5403622" cy="37959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3200" b="1" dirty="0">
                <a:solidFill>
                  <a:prstClr val="black"/>
                </a:solidFill>
                <a:cs typeface="Times New Roman" pitchFamily="18" charset="0"/>
              </a:rPr>
              <a:t>MENGAPA</a:t>
            </a:r>
            <a:r>
              <a:rPr lang="en-US" altLang="zh-CN" sz="32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prstClr val="black"/>
                </a:solidFill>
                <a:cs typeface="Times New Roman" pitchFamily="18" charset="0"/>
              </a:rPr>
              <a:t>MENERAPKAN</a:t>
            </a:r>
            <a:r>
              <a:rPr lang="en-US" altLang="zh-CN" sz="3200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prstClr val="black"/>
                </a:solidFill>
                <a:cs typeface="Times New Roman" pitchFamily="18" charset="0"/>
              </a:rPr>
              <a:t>TPM?</a:t>
            </a:r>
          </a:p>
        </p:txBody>
      </p:sp>
      <p:sp>
        <p:nvSpPr>
          <p:cNvPr id="2" name="Rectangle 1"/>
          <p:cNvSpPr/>
          <p:nvPr/>
        </p:nvSpPr>
        <p:spPr>
          <a:xfrm>
            <a:off x="568156" y="1180407"/>
            <a:ext cx="8013694" cy="49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319885DA-1569-1C46-BF21-31D8308C19EB}"/>
              </a:ext>
            </a:extLst>
          </p:cNvPr>
          <p:cNvSpPr/>
          <p:nvPr/>
        </p:nvSpPr>
        <p:spPr>
          <a:xfrm>
            <a:off x="2911306" y="1724756"/>
            <a:ext cx="420776" cy="395764"/>
          </a:xfrm>
          <a:prstGeom prst="plus">
            <a:avLst>
              <a:gd name="adj" fmla="val 34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qual 3">
            <a:extLst>
              <a:ext uri="{FF2B5EF4-FFF2-40B4-BE49-F238E27FC236}">
                <a16:creationId xmlns:a16="http://schemas.microsoft.com/office/drawing/2014/main" id="{CA61917E-D987-3049-95BB-3F6E273F9B34}"/>
              </a:ext>
            </a:extLst>
          </p:cNvPr>
          <p:cNvSpPr/>
          <p:nvPr/>
        </p:nvSpPr>
        <p:spPr>
          <a:xfrm>
            <a:off x="5757764" y="1768640"/>
            <a:ext cx="541426" cy="33928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0ACF5-CD77-4BEF-8FA7-FD98A27D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D771D-A71B-40D7-82EB-E387E597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2620226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pemandang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46" y="245660"/>
            <a:ext cx="8611738" cy="635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3"/>
          <p:cNvSpPr/>
          <p:nvPr/>
        </p:nvSpPr>
        <p:spPr>
          <a:xfrm>
            <a:off x="1143000" y="1442818"/>
            <a:ext cx="6858000" cy="921977"/>
          </a:xfrm>
          <a:custGeom>
            <a:avLst/>
            <a:gdLst>
              <a:gd name="connsiteX0" fmla="*/ 0 w 7315200"/>
              <a:gd name="connsiteY0" fmla="*/ 1142999 h 1142999"/>
              <a:gd name="connsiteX1" fmla="*/ 3657600 w 7315200"/>
              <a:gd name="connsiteY1" fmla="*/ 0 h 1142999"/>
              <a:gd name="connsiteX2" fmla="*/ 7315200 w 7315200"/>
              <a:gd name="connsiteY2" fmla="*/ 1142999 h 1142999"/>
              <a:gd name="connsiteX3" fmla="*/ 0 w 7315200"/>
              <a:gd name="connsiteY3" fmla="*/ 1142999 h 1142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315200" h="1142999">
                <a:moveTo>
                  <a:pt x="0" y="1142999"/>
                </a:moveTo>
                <a:lnTo>
                  <a:pt x="3657600" y="0"/>
                </a:lnTo>
                <a:lnTo>
                  <a:pt x="7315200" y="1142999"/>
                </a:lnTo>
                <a:lnTo>
                  <a:pt x="0" y="1142999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1" name="Freeform 10"/>
          <p:cNvSpPr/>
          <p:nvPr/>
        </p:nvSpPr>
        <p:spPr>
          <a:xfrm>
            <a:off x="1645549" y="2367318"/>
            <a:ext cx="5935288" cy="401193"/>
          </a:xfrm>
          <a:custGeom>
            <a:avLst/>
            <a:gdLst>
              <a:gd name="connsiteX0" fmla="*/ 0 w 7315200"/>
              <a:gd name="connsiteY0" fmla="*/ 534924 h 534924"/>
              <a:gd name="connsiteX1" fmla="*/ 7315200 w 7315200"/>
              <a:gd name="connsiteY1" fmla="*/ 534924 h 534924"/>
              <a:gd name="connsiteX2" fmla="*/ 7315200 w 7315200"/>
              <a:gd name="connsiteY2" fmla="*/ 0 h 534924"/>
              <a:gd name="connsiteX3" fmla="*/ 0 w 7315200"/>
              <a:gd name="connsiteY3" fmla="*/ 0 h 534924"/>
              <a:gd name="connsiteX4" fmla="*/ 0 w 7315200"/>
              <a:gd name="connsiteY4" fmla="*/ 534924 h 534924"/>
              <a:gd name="connsiteX0" fmla="*/ 0 w 7581208"/>
              <a:gd name="connsiteY0" fmla="*/ 534924 h 534924"/>
              <a:gd name="connsiteX1" fmla="*/ 7315200 w 7581208"/>
              <a:gd name="connsiteY1" fmla="*/ 534924 h 534924"/>
              <a:gd name="connsiteX2" fmla="*/ 7581208 w 7581208"/>
              <a:gd name="connsiteY2" fmla="*/ 0 h 534924"/>
              <a:gd name="connsiteX3" fmla="*/ 0 w 7581208"/>
              <a:gd name="connsiteY3" fmla="*/ 0 h 534924"/>
              <a:gd name="connsiteX4" fmla="*/ 0 w 7581208"/>
              <a:gd name="connsiteY4" fmla="*/ 534924 h 534924"/>
              <a:gd name="connsiteX0" fmla="*/ 332509 w 7913717"/>
              <a:gd name="connsiteY0" fmla="*/ 534924 h 534924"/>
              <a:gd name="connsiteX1" fmla="*/ 7647709 w 7913717"/>
              <a:gd name="connsiteY1" fmla="*/ 534924 h 534924"/>
              <a:gd name="connsiteX2" fmla="*/ 7913717 w 7913717"/>
              <a:gd name="connsiteY2" fmla="*/ 0 h 534924"/>
              <a:gd name="connsiteX3" fmla="*/ 0 w 7913717"/>
              <a:gd name="connsiteY3" fmla="*/ 0 h 534924"/>
              <a:gd name="connsiteX4" fmla="*/ 332509 w 7913717"/>
              <a:gd name="connsiteY4" fmla="*/ 534924 h 53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3717" h="534924">
                <a:moveTo>
                  <a:pt x="332509" y="534924"/>
                </a:moveTo>
                <a:lnTo>
                  <a:pt x="7647709" y="534924"/>
                </a:lnTo>
                <a:lnTo>
                  <a:pt x="7913717" y="0"/>
                </a:lnTo>
                <a:lnTo>
                  <a:pt x="0" y="0"/>
                </a:lnTo>
                <a:lnTo>
                  <a:pt x="332509" y="534924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0" name="Freeform 3"/>
          <p:cNvSpPr/>
          <p:nvPr/>
        </p:nvSpPr>
        <p:spPr>
          <a:xfrm>
            <a:off x="1643839" y="4447956"/>
            <a:ext cx="5972695" cy="336104"/>
          </a:xfrm>
          <a:custGeom>
            <a:avLst/>
            <a:gdLst>
              <a:gd name="connsiteX0" fmla="*/ 0 w 7315200"/>
              <a:gd name="connsiteY0" fmla="*/ 612647 h 612647"/>
              <a:gd name="connsiteX1" fmla="*/ 7315200 w 7315200"/>
              <a:gd name="connsiteY1" fmla="*/ 612647 h 612647"/>
              <a:gd name="connsiteX2" fmla="*/ 7315200 w 7315200"/>
              <a:gd name="connsiteY2" fmla="*/ 0 h 612647"/>
              <a:gd name="connsiteX3" fmla="*/ 0 w 7315200"/>
              <a:gd name="connsiteY3" fmla="*/ 0 h 612647"/>
              <a:gd name="connsiteX4" fmla="*/ 0 w 7315200"/>
              <a:gd name="connsiteY4" fmla="*/ 612647 h 612647"/>
              <a:gd name="connsiteX0" fmla="*/ 0 w 7631084"/>
              <a:gd name="connsiteY0" fmla="*/ 612647 h 629273"/>
              <a:gd name="connsiteX1" fmla="*/ 7631084 w 7631084"/>
              <a:gd name="connsiteY1" fmla="*/ 629273 h 629273"/>
              <a:gd name="connsiteX2" fmla="*/ 7315200 w 7631084"/>
              <a:gd name="connsiteY2" fmla="*/ 0 h 629273"/>
              <a:gd name="connsiteX3" fmla="*/ 0 w 7631084"/>
              <a:gd name="connsiteY3" fmla="*/ 0 h 629273"/>
              <a:gd name="connsiteX4" fmla="*/ 0 w 7631084"/>
              <a:gd name="connsiteY4" fmla="*/ 612647 h 629273"/>
              <a:gd name="connsiteX0" fmla="*/ 299258 w 7930342"/>
              <a:gd name="connsiteY0" fmla="*/ 612647 h 629273"/>
              <a:gd name="connsiteX1" fmla="*/ 7930342 w 7930342"/>
              <a:gd name="connsiteY1" fmla="*/ 629273 h 629273"/>
              <a:gd name="connsiteX2" fmla="*/ 7614458 w 7930342"/>
              <a:gd name="connsiteY2" fmla="*/ 0 h 629273"/>
              <a:gd name="connsiteX3" fmla="*/ 299258 w 7930342"/>
              <a:gd name="connsiteY3" fmla="*/ 0 h 629273"/>
              <a:gd name="connsiteX4" fmla="*/ 0 w 7930342"/>
              <a:gd name="connsiteY4" fmla="*/ 612647 h 629273"/>
              <a:gd name="connsiteX0" fmla="*/ 299258 w 7930342"/>
              <a:gd name="connsiteY0" fmla="*/ 612647 h 629273"/>
              <a:gd name="connsiteX1" fmla="*/ 7930342 w 7930342"/>
              <a:gd name="connsiteY1" fmla="*/ 629273 h 629273"/>
              <a:gd name="connsiteX2" fmla="*/ 7913716 w 7930342"/>
              <a:gd name="connsiteY2" fmla="*/ 16626 h 629273"/>
              <a:gd name="connsiteX3" fmla="*/ 299258 w 7930342"/>
              <a:gd name="connsiteY3" fmla="*/ 0 h 629273"/>
              <a:gd name="connsiteX4" fmla="*/ 0 w 7930342"/>
              <a:gd name="connsiteY4" fmla="*/ 612647 h 629273"/>
              <a:gd name="connsiteX0" fmla="*/ 299258 w 7963592"/>
              <a:gd name="connsiteY0" fmla="*/ 612647 h 629273"/>
              <a:gd name="connsiteX1" fmla="*/ 7930342 w 7963592"/>
              <a:gd name="connsiteY1" fmla="*/ 629273 h 629273"/>
              <a:gd name="connsiteX2" fmla="*/ 7963592 w 7963592"/>
              <a:gd name="connsiteY2" fmla="*/ 16626 h 629273"/>
              <a:gd name="connsiteX3" fmla="*/ 299258 w 7963592"/>
              <a:gd name="connsiteY3" fmla="*/ 0 h 629273"/>
              <a:gd name="connsiteX4" fmla="*/ 0 w 7963592"/>
              <a:gd name="connsiteY4" fmla="*/ 612647 h 629273"/>
              <a:gd name="connsiteX0" fmla="*/ 299258 w 7963593"/>
              <a:gd name="connsiteY0" fmla="*/ 612647 h 629273"/>
              <a:gd name="connsiteX1" fmla="*/ 7963593 w 7963593"/>
              <a:gd name="connsiteY1" fmla="*/ 629273 h 629273"/>
              <a:gd name="connsiteX2" fmla="*/ 7963592 w 7963593"/>
              <a:gd name="connsiteY2" fmla="*/ 16626 h 629273"/>
              <a:gd name="connsiteX3" fmla="*/ 299258 w 7963593"/>
              <a:gd name="connsiteY3" fmla="*/ 0 h 629273"/>
              <a:gd name="connsiteX4" fmla="*/ 0 w 7963593"/>
              <a:gd name="connsiteY4" fmla="*/ 612647 h 629273"/>
              <a:gd name="connsiteX0" fmla="*/ 299258 w 7963593"/>
              <a:gd name="connsiteY0" fmla="*/ 629272 h 645898"/>
              <a:gd name="connsiteX1" fmla="*/ 7963593 w 7963593"/>
              <a:gd name="connsiteY1" fmla="*/ 645898 h 645898"/>
              <a:gd name="connsiteX2" fmla="*/ 7963592 w 7963593"/>
              <a:gd name="connsiteY2" fmla="*/ 33251 h 645898"/>
              <a:gd name="connsiteX3" fmla="*/ 33251 w 7963593"/>
              <a:gd name="connsiteY3" fmla="*/ 0 h 645898"/>
              <a:gd name="connsiteX4" fmla="*/ 0 w 7963593"/>
              <a:gd name="connsiteY4" fmla="*/ 629272 h 645898"/>
              <a:gd name="connsiteX0" fmla="*/ 315884 w 7980219"/>
              <a:gd name="connsiteY0" fmla="*/ 629272 h 645898"/>
              <a:gd name="connsiteX1" fmla="*/ 7980219 w 7980219"/>
              <a:gd name="connsiteY1" fmla="*/ 645898 h 645898"/>
              <a:gd name="connsiteX2" fmla="*/ 7980218 w 7980219"/>
              <a:gd name="connsiteY2" fmla="*/ 33251 h 645898"/>
              <a:gd name="connsiteX3" fmla="*/ 0 w 7980219"/>
              <a:gd name="connsiteY3" fmla="*/ 0 h 645898"/>
              <a:gd name="connsiteX4" fmla="*/ 16626 w 7980219"/>
              <a:gd name="connsiteY4" fmla="*/ 629272 h 645898"/>
              <a:gd name="connsiteX0" fmla="*/ 332509 w 7996844"/>
              <a:gd name="connsiteY0" fmla="*/ 629272 h 645898"/>
              <a:gd name="connsiteX1" fmla="*/ 7996844 w 7996844"/>
              <a:gd name="connsiteY1" fmla="*/ 645898 h 645898"/>
              <a:gd name="connsiteX2" fmla="*/ 7996843 w 7996844"/>
              <a:gd name="connsiteY2" fmla="*/ 33251 h 645898"/>
              <a:gd name="connsiteX3" fmla="*/ 16625 w 7996844"/>
              <a:gd name="connsiteY3" fmla="*/ 0 h 645898"/>
              <a:gd name="connsiteX4" fmla="*/ 0 w 7996844"/>
              <a:gd name="connsiteY4" fmla="*/ 596021 h 645898"/>
              <a:gd name="connsiteX0" fmla="*/ 332509 w 7996844"/>
              <a:gd name="connsiteY0" fmla="*/ 612646 h 629272"/>
              <a:gd name="connsiteX1" fmla="*/ 7996844 w 7996844"/>
              <a:gd name="connsiteY1" fmla="*/ 629272 h 629272"/>
              <a:gd name="connsiteX2" fmla="*/ 7996843 w 7996844"/>
              <a:gd name="connsiteY2" fmla="*/ 16625 h 629272"/>
              <a:gd name="connsiteX3" fmla="*/ 33251 w 7996844"/>
              <a:gd name="connsiteY3" fmla="*/ 0 h 629272"/>
              <a:gd name="connsiteX4" fmla="*/ 0 w 7996844"/>
              <a:gd name="connsiteY4" fmla="*/ 579395 h 629272"/>
              <a:gd name="connsiteX0" fmla="*/ 315884 w 7980219"/>
              <a:gd name="connsiteY0" fmla="*/ 612646 h 629272"/>
              <a:gd name="connsiteX1" fmla="*/ 7980219 w 7980219"/>
              <a:gd name="connsiteY1" fmla="*/ 629272 h 629272"/>
              <a:gd name="connsiteX2" fmla="*/ 7980218 w 7980219"/>
              <a:gd name="connsiteY2" fmla="*/ 16625 h 629272"/>
              <a:gd name="connsiteX3" fmla="*/ 16626 w 7980219"/>
              <a:gd name="connsiteY3" fmla="*/ 0 h 629272"/>
              <a:gd name="connsiteX4" fmla="*/ 0 w 7980219"/>
              <a:gd name="connsiteY4" fmla="*/ 579395 h 629272"/>
              <a:gd name="connsiteX0" fmla="*/ 299258 w 7963593"/>
              <a:gd name="connsiteY0" fmla="*/ 612646 h 629272"/>
              <a:gd name="connsiteX1" fmla="*/ 7963593 w 7963593"/>
              <a:gd name="connsiteY1" fmla="*/ 629272 h 629272"/>
              <a:gd name="connsiteX2" fmla="*/ 7963592 w 7963593"/>
              <a:gd name="connsiteY2" fmla="*/ 16625 h 629272"/>
              <a:gd name="connsiteX3" fmla="*/ 0 w 7963593"/>
              <a:gd name="connsiteY3" fmla="*/ 0 h 629272"/>
              <a:gd name="connsiteX4" fmla="*/ 0 w 7963593"/>
              <a:gd name="connsiteY4" fmla="*/ 562770 h 629272"/>
              <a:gd name="connsiteX0" fmla="*/ 299258 w 7963593"/>
              <a:gd name="connsiteY0" fmla="*/ 612646 h 629272"/>
              <a:gd name="connsiteX1" fmla="*/ 7963593 w 7963593"/>
              <a:gd name="connsiteY1" fmla="*/ 629272 h 629272"/>
              <a:gd name="connsiteX2" fmla="*/ 7963592 w 7963593"/>
              <a:gd name="connsiteY2" fmla="*/ 16625 h 629272"/>
              <a:gd name="connsiteX3" fmla="*/ 0 w 7963593"/>
              <a:gd name="connsiteY3" fmla="*/ 0 h 629272"/>
              <a:gd name="connsiteX4" fmla="*/ 0 w 7963593"/>
              <a:gd name="connsiteY4" fmla="*/ 612646 h 62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63593" h="629272">
                <a:moveTo>
                  <a:pt x="299258" y="612646"/>
                </a:moveTo>
                <a:lnTo>
                  <a:pt x="7963593" y="629272"/>
                </a:lnTo>
                <a:cubicBezTo>
                  <a:pt x="7963593" y="425056"/>
                  <a:pt x="7963592" y="220841"/>
                  <a:pt x="7963592" y="16625"/>
                </a:cubicBezTo>
                <a:lnTo>
                  <a:pt x="0" y="0"/>
                </a:lnTo>
                <a:lnTo>
                  <a:pt x="0" y="612646"/>
                </a:lnTo>
              </a:path>
            </a:pathLst>
          </a:custGeom>
          <a:solidFill>
            <a:schemeClr val="accent1">
              <a:lumMod val="50000"/>
            </a:schemeClr>
          </a:solidFill>
          <a:ln w="12700">
            <a:solidFill>
              <a:schemeClr val="tx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7" name="Rectangle 36"/>
          <p:cNvSpPr/>
          <p:nvPr/>
        </p:nvSpPr>
        <p:spPr>
          <a:xfrm>
            <a:off x="1894932" y="2768512"/>
            <a:ext cx="5486399" cy="1651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Freeform 3"/>
          <p:cNvSpPr/>
          <p:nvPr/>
        </p:nvSpPr>
        <p:spPr>
          <a:xfrm>
            <a:off x="1894932" y="2768513"/>
            <a:ext cx="572642" cy="1651158"/>
          </a:xfrm>
          <a:custGeom>
            <a:avLst/>
            <a:gdLst>
              <a:gd name="connsiteX0" fmla="*/ 0 w 763523"/>
              <a:gd name="connsiteY0" fmla="*/ 2816351 h 2816351"/>
              <a:gd name="connsiteX1" fmla="*/ 763523 w 763523"/>
              <a:gd name="connsiteY1" fmla="*/ 2816351 h 2816351"/>
              <a:gd name="connsiteX2" fmla="*/ 763523 w 763523"/>
              <a:gd name="connsiteY2" fmla="*/ 0 h 2816351"/>
              <a:gd name="connsiteX3" fmla="*/ 0 w 763523"/>
              <a:gd name="connsiteY3" fmla="*/ 0 h 2816351"/>
              <a:gd name="connsiteX4" fmla="*/ 0 w 763523"/>
              <a:gd name="connsiteY4" fmla="*/ 2816351 h 2816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3523" h="2816351">
                <a:moveTo>
                  <a:pt x="0" y="2816351"/>
                </a:moveTo>
                <a:lnTo>
                  <a:pt x="763523" y="2816351"/>
                </a:lnTo>
                <a:lnTo>
                  <a:pt x="763523" y="0"/>
                </a:lnTo>
                <a:lnTo>
                  <a:pt x="0" y="0"/>
                </a:lnTo>
                <a:lnTo>
                  <a:pt x="0" y="2816351"/>
                </a:ln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3" name="Freeform 3"/>
          <p:cNvSpPr/>
          <p:nvPr/>
        </p:nvSpPr>
        <p:spPr>
          <a:xfrm>
            <a:off x="2589148" y="2768513"/>
            <a:ext cx="572643" cy="1651158"/>
          </a:xfrm>
          <a:custGeom>
            <a:avLst/>
            <a:gdLst>
              <a:gd name="connsiteX0" fmla="*/ 0 w 763524"/>
              <a:gd name="connsiteY0" fmla="*/ 2816351 h 2816351"/>
              <a:gd name="connsiteX1" fmla="*/ 763524 w 763524"/>
              <a:gd name="connsiteY1" fmla="*/ 2816351 h 2816351"/>
              <a:gd name="connsiteX2" fmla="*/ 763524 w 763524"/>
              <a:gd name="connsiteY2" fmla="*/ 0 h 2816351"/>
              <a:gd name="connsiteX3" fmla="*/ 0 w 763524"/>
              <a:gd name="connsiteY3" fmla="*/ 0 h 2816351"/>
              <a:gd name="connsiteX4" fmla="*/ 0 w 763524"/>
              <a:gd name="connsiteY4" fmla="*/ 2816351 h 2816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3524" h="2816351">
                <a:moveTo>
                  <a:pt x="0" y="2816351"/>
                </a:moveTo>
                <a:lnTo>
                  <a:pt x="763524" y="2816351"/>
                </a:lnTo>
                <a:lnTo>
                  <a:pt x="763524" y="0"/>
                </a:lnTo>
                <a:lnTo>
                  <a:pt x="0" y="0"/>
                </a:lnTo>
                <a:lnTo>
                  <a:pt x="0" y="2816351"/>
                </a:ln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5400" cmpd="sng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4" name="Freeform 3"/>
          <p:cNvSpPr/>
          <p:nvPr/>
        </p:nvSpPr>
        <p:spPr>
          <a:xfrm>
            <a:off x="3283366" y="2768513"/>
            <a:ext cx="569214" cy="1651158"/>
          </a:xfrm>
          <a:custGeom>
            <a:avLst/>
            <a:gdLst>
              <a:gd name="connsiteX0" fmla="*/ 0 w 758952"/>
              <a:gd name="connsiteY0" fmla="*/ 2816351 h 2816351"/>
              <a:gd name="connsiteX1" fmla="*/ 758952 w 758952"/>
              <a:gd name="connsiteY1" fmla="*/ 2816351 h 2816351"/>
              <a:gd name="connsiteX2" fmla="*/ 758952 w 758952"/>
              <a:gd name="connsiteY2" fmla="*/ 0 h 2816351"/>
              <a:gd name="connsiteX3" fmla="*/ 0 w 758952"/>
              <a:gd name="connsiteY3" fmla="*/ 0 h 2816351"/>
              <a:gd name="connsiteX4" fmla="*/ 0 w 758952"/>
              <a:gd name="connsiteY4" fmla="*/ 2816351 h 2816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8952" h="2816351">
                <a:moveTo>
                  <a:pt x="0" y="2816351"/>
                </a:moveTo>
                <a:lnTo>
                  <a:pt x="758952" y="2816351"/>
                </a:lnTo>
                <a:lnTo>
                  <a:pt x="758952" y="0"/>
                </a:lnTo>
                <a:lnTo>
                  <a:pt x="0" y="0"/>
                </a:lnTo>
                <a:lnTo>
                  <a:pt x="0" y="2816351"/>
                </a:ln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5" name="Freeform 3"/>
          <p:cNvSpPr/>
          <p:nvPr/>
        </p:nvSpPr>
        <p:spPr>
          <a:xfrm>
            <a:off x="3994103" y="2768513"/>
            <a:ext cx="569214" cy="1651158"/>
          </a:xfrm>
          <a:custGeom>
            <a:avLst/>
            <a:gdLst>
              <a:gd name="connsiteX0" fmla="*/ 0 w 758952"/>
              <a:gd name="connsiteY0" fmla="*/ 2816351 h 2816351"/>
              <a:gd name="connsiteX1" fmla="*/ 758952 w 758952"/>
              <a:gd name="connsiteY1" fmla="*/ 2816351 h 2816351"/>
              <a:gd name="connsiteX2" fmla="*/ 758952 w 758952"/>
              <a:gd name="connsiteY2" fmla="*/ 0 h 2816351"/>
              <a:gd name="connsiteX3" fmla="*/ 0 w 758952"/>
              <a:gd name="connsiteY3" fmla="*/ 0 h 2816351"/>
              <a:gd name="connsiteX4" fmla="*/ 0 w 758952"/>
              <a:gd name="connsiteY4" fmla="*/ 2816351 h 2816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8952" h="2816351">
                <a:moveTo>
                  <a:pt x="0" y="2816351"/>
                </a:moveTo>
                <a:lnTo>
                  <a:pt x="758952" y="2816351"/>
                </a:lnTo>
                <a:lnTo>
                  <a:pt x="758952" y="0"/>
                </a:lnTo>
                <a:lnTo>
                  <a:pt x="0" y="0"/>
                </a:lnTo>
                <a:lnTo>
                  <a:pt x="0" y="2816351"/>
                </a:ln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6" name="Freeform 3"/>
          <p:cNvSpPr/>
          <p:nvPr/>
        </p:nvSpPr>
        <p:spPr>
          <a:xfrm>
            <a:off x="4704841" y="2768513"/>
            <a:ext cx="569214" cy="1651158"/>
          </a:xfrm>
          <a:custGeom>
            <a:avLst/>
            <a:gdLst>
              <a:gd name="connsiteX0" fmla="*/ 0 w 758952"/>
              <a:gd name="connsiteY0" fmla="*/ 2816351 h 2816351"/>
              <a:gd name="connsiteX1" fmla="*/ 758952 w 758952"/>
              <a:gd name="connsiteY1" fmla="*/ 2816351 h 2816351"/>
              <a:gd name="connsiteX2" fmla="*/ 758952 w 758952"/>
              <a:gd name="connsiteY2" fmla="*/ 0 h 2816351"/>
              <a:gd name="connsiteX3" fmla="*/ 0 w 758952"/>
              <a:gd name="connsiteY3" fmla="*/ 0 h 2816351"/>
              <a:gd name="connsiteX4" fmla="*/ 0 w 758952"/>
              <a:gd name="connsiteY4" fmla="*/ 2816351 h 2816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8952" h="2816351">
                <a:moveTo>
                  <a:pt x="0" y="2816351"/>
                </a:moveTo>
                <a:lnTo>
                  <a:pt x="758952" y="2816351"/>
                </a:lnTo>
                <a:lnTo>
                  <a:pt x="758952" y="0"/>
                </a:lnTo>
                <a:lnTo>
                  <a:pt x="0" y="0"/>
                </a:lnTo>
                <a:lnTo>
                  <a:pt x="0" y="2816351"/>
                </a:ln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7" name="Freeform 3"/>
          <p:cNvSpPr/>
          <p:nvPr/>
        </p:nvSpPr>
        <p:spPr>
          <a:xfrm>
            <a:off x="5403110" y="2768513"/>
            <a:ext cx="569214" cy="1651158"/>
          </a:xfrm>
          <a:custGeom>
            <a:avLst/>
            <a:gdLst>
              <a:gd name="connsiteX0" fmla="*/ 0 w 758952"/>
              <a:gd name="connsiteY0" fmla="*/ 2816351 h 2816351"/>
              <a:gd name="connsiteX1" fmla="*/ 758952 w 758952"/>
              <a:gd name="connsiteY1" fmla="*/ 2816351 h 2816351"/>
              <a:gd name="connsiteX2" fmla="*/ 758952 w 758952"/>
              <a:gd name="connsiteY2" fmla="*/ 0 h 2816351"/>
              <a:gd name="connsiteX3" fmla="*/ 0 w 758952"/>
              <a:gd name="connsiteY3" fmla="*/ 0 h 2816351"/>
              <a:gd name="connsiteX4" fmla="*/ 0 w 758952"/>
              <a:gd name="connsiteY4" fmla="*/ 2816351 h 2816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8952" h="2816351">
                <a:moveTo>
                  <a:pt x="0" y="2816351"/>
                </a:moveTo>
                <a:lnTo>
                  <a:pt x="758952" y="2816351"/>
                </a:lnTo>
                <a:lnTo>
                  <a:pt x="758952" y="0"/>
                </a:lnTo>
                <a:lnTo>
                  <a:pt x="0" y="0"/>
                </a:lnTo>
                <a:lnTo>
                  <a:pt x="0" y="2816351"/>
                </a:ln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8" name="Freeform 3"/>
          <p:cNvSpPr/>
          <p:nvPr/>
        </p:nvSpPr>
        <p:spPr>
          <a:xfrm>
            <a:off x="6113847" y="2768513"/>
            <a:ext cx="569214" cy="1651158"/>
          </a:xfrm>
          <a:custGeom>
            <a:avLst/>
            <a:gdLst>
              <a:gd name="connsiteX0" fmla="*/ 0 w 758952"/>
              <a:gd name="connsiteY0" fmla="*/ 2816351 h 2816351"/>
              <a:gd name="connsiteX1" fmla="*/ 758952 w 758952"/>
              <a:gd name="connsiteY1" fmla="*/ 2816351 h 2816351"/>
              <a:gd name="connsiteX2" fmla="*/ 758952 w 758952"/>
              <a:gd name="connsiteY2" fmla="*/ 0 h 2816351"/>
              <a:gd name="connsiteX3" fmla="*/ 0 w 758952"/>
              <a:gd name="connsiteY3" fmla="*/ 0 h 2816351"/>
              <a:gd name="connsiteX4" fmla="*/ 0 w 758952"/>
              <a:gd name="connsiteY4" fmla="*/ 2816351 h 2816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8952" h="2816351">
                <a:moveTo>
                  <a:pt x="0" y="2816351"/>
                </a:moveTo>
                <a:lnTo>
                  <a:pt x="758952" y="2816351"/>
                </a:lnTo>
                <a:lnTo>
                  <a:pt x="758952" y="0"/>
                </a:lnTo>
                <a:lnTo>
                  <a:pt x="0" y="0"/>
                </a:lnTo>
                <a:lnTo>
                  <a:pt x="0" y="2816351"/>
                </a:ln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9" name="Freeform 3"/>
          <p:cNvSpPr/>
          <p:nvPr/>
        </p:nvSpPr>
        <p:spPr>
          <a:xfrm>
            <a:off x="6812116" y="2768513"/>
            <a:ext cx="569214" cy="1651158"/>
          </a:xfrm>
          <a:custGeom>
            <a:avLst/>
            <a:gdLst>
              <a:gd name="connsiteX0" fmla="*/ 0 w 758952"/>
              <a:gd name="connsiteY0" fmla="*/ 2816351 h 2816351"/>
              <a:gd name="connsiteX1" fmla="*/ 758952 w 758952"/>
              <a:gd name="connsiteY1" fmla="*/ 2816351 h 2816351"/>
              <a:gd name="connsiteX2" fmla="*/ 758952 w 758952"/>
              <a:gd name="connsiteY2" fmla="*/ 0 h 2816351"/>
              <a:gd name="connsiteX3" fmla="*/ 0 w 758952"/>
              <a:gd name="connsiteY3" fmla="*/ 0 h 2816351"/>
              <a:gd name="connsiteX4" fmla="*/ 0 w 758952"/>
              <a:gd name="connsiteY4" fmla="*/ 2816351 h 2816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8952" h="2816351">
                <a:moveTo>
                  <a:pt x="0" y="2816351"/>
                </a:moveTo>
                <a:lnTo>
                  <a:pt x="758952" y="2816351"/>
                </a:lnTo>
                <a:lnTo>
                  <a:pt x="758952" y="0"/>
                </a:lnTo>
                <a:lnTo>
                  <a:pt x="0" y="0"/>
                </a:lnTo>
                <a:lnTo>
                  <a:pt x="0" y="2816351"/>
                </a:ln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1684340" y="3424912"/>
            <a:ext cx="1047403" cy="3438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50"/>
              </a:lnSpc>
            </a:pPr>
            <a:r>
              <a:rPr lang="en-US" altLang="zh-CN" sz="1500" b="1" dirty="0">
                <a:solidFill>
                  <a:srgbClr val="000000"/>
                </a:solidFill>
                <a:cs typeface="Times New Roman" pitchFamily="18" charset="0"/>
              </a:rPr>
              <a:t>Autonomous</a:t>
            </a:r>
          </a:p>
          <a:p>
            <a:pPr>
              <a:lnSpc>
                <a:spcPts val="1050"/>
              </a:lnSpc>
            </a:pPr>
            <a:r>
              <a:rPr lang="en-US" altLang="zh-CN" sz="1500" b="1" dirty="0">
                <a:solidFill>
                  <a:srgbClr val="000000"/>
                </a:solidFill>
                <a:cs typeface="Times New Roman" pitchFamily="18" charset="0"/>
              </a:rPr>
              <a:t>Maintenance</a:t>
            </a:r>
          </a:p>
        </p:txBody>
      </p:sp>
      <p:sp>
        <p:nvSpPr>
          <p:cNvPr id="23" name="TextBox 1"/>
          <p:cNvSpPr txBox="1"/>
          <p:nvPr/>
        </p:nvSpPr>
        <p:spPr>
          <a:xfrm rot="16200000">
            <a:off x="2396015" y="3391511"/>
            <a:ext cx="1036182" cy="3438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1050"/>
              </a:lnSpc>
            </a:pPr>
            <a:r>
              <a:rPr lang="en-US" altLang="zh-CN" sz="1500" b="1" dirty="0">
                <a:solidFill>
                  <a:srgbClr val="000000"/>
                </a:solidFill>
                <a:cs typeface="Times New Roman" pitchFamily="18" charset="0"/>
              </a:rPr>
              <a:t>Planned</a:t>
            </a:r>
            <a:r>
              <a:rPr lang="en-US" altLang="zh-CN" sz="1500" b="1" dirty="0">
                <a:cs typeface="Times New Roman" pitchFamily="18" charset="0"/>
              </a:rPr>
              <a:t> </a:t>
            </a:r>
          </a:p>
          <a:p>
            <a:pPr algn="ctr">
              <a:lnSpc>
                <a:spcPts val="1050"/>
              </a:lnSpc>
            </a:pPr>
            <a:r>
              <a:rPr lang="en-US" altLang="zh-CN" sz="1500" b="1" dirty="0">
                <a:solidFill>
                  <a:srgbClr val="000000"/>
                </a:solidFill>
                <a:cs typeface="Times New Roman" pitchFamily="18" charset="0"/>
              </a:rPr>
              <a:t>maintenance</a:t>
            </a:r>
          </a:p>
        </p:txBody>
      </p:sp>
      <p:sp>
        <p:nvSpPr>
          <p:cNvPr id="24" name="TextBox 1"/>
          <p:cNvSpPr txBox="1"/>
          <p:nvPr/>
        </p:nvSpPr>
        <p:spPr>
          <a:xfrm rot="16200000">
            <a:off x="3080933" y="3493966"/>
            <a:ext cx="1329659" cy="2027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50"/>
              </a:lnSpc>
            </a:pPr>
            <a:r>
              <a:rPr lang="id-ID" altLang="zh-CN" sz="1500" b="1" dirty="0">
                <a:solidFill>
                  <a:srgbClr val="000000"/>
                </a:solidFill>
                <a:cs typeface="Times New Roman" pitchFamily="18" charset="0"/>
              </a:rPr>
              <a:t>(</a:t>
            </a:r>
            <a:r>
              <a:rPr lang="en-US" altLang="zh-CN" sz="1500" b="1" dirty="0" err="1">
                <a:solidFill>
                  <a:srgbClr val="000000"/>
                </a:solidFill>
                <a:cs typeface="Times New Roman" pitchFamily="18" charset="0"/>
              </a:rPr>
              <a:t>Kobetsu</a:t>
            </a:r>
            <a:r>
              <a:rPr lang="en-US" altLang="zh-CN" sz="1500" b="1" dirty="0">
                <a:cs typeface="Times New Roman" pitchFamily="18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cs typeface="Times New Roman" pitchFamily="18" charset="0"/>
              </a:rPr>
              <a:t>Kaizen</a:t>
            </a:r>
            <a:r>
              <a:rPr lang="id-ID" altLang="zh-CN" sz="1500" b="1" dirty="0">
                <a:solidFill>
                  <a:srgbClr val="000000"/>
                </a:solidFill>
                <a:cs typeface="Times New Roman" pitchFamily="18" charset="0"/>
              </a:rPr>
              <a:t>)</a:t>
            </a:r>
            <a:endParaRPr lang="en-US" altLang="zh-CN" sz="1500" b="1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 rot="16200000">
            <a:off x="2745800" y="3518757"/>
            <a:ext cx="1581267" cy="2027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50"/>
              </a:lnSpc>
            </a:pPr>
            <a:r>
              <a:rPr lang="en-US" altLang="zh-CN" sz="1500" b="1" dirty="0">
                <a:solidFill>
                  <a:srgbClr val="000000"/>
                </a:solidFill>
                <a:cs typeface="Times New Roman" pitchFamily="18" charset="0"/>
              </a:rPr>
              <a:t>Focus</a:t>
            </a:r>
            <a:r>
              <a:rPr lang="en-US" altLang="zh-CN" sz="1500" b="1" dirty="0">
                <a:cs typeface="Times New Roman" pitchFamily="18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cs typeface="Times New Roman" pitchFamily="18" charset="0"/>
              </a:rPr>
              <a:t>Improvement</a:t>
            </a:r>
          </a:p>
        </p:txBody>
      </p:sp>
      <p:sp>
        <p:nvSpPr>
          <p:cNvPr id="26" name="TextBox 1"/>
          <p:cNvSpPr txBox="1"/>
          <p:nvPr/>
        </p:nvSpPr>
        <p:spPr>
          <a:xfrm rot="16200000">
            <a:off x="3787637" y="3412239"/>
            <a:ext cx="1047403" cy="3438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1050"/>
              </a:lnSpc>
            </a:pPr>
            <a:r>
              <a:rPr lang="en-US" altLang="zh-CN" sz="1500" b="1" dirty="0">
                <a:solidFill>
                  <a:srgbClr val="000000"/>
                </a:solidFill>
                <a:cs typeface="Times New Roman" pitchFamily="18" charset="0"/>
              </a:rPr>
              <a:t>Quality</a:t>
            </a:r>
          </a:p>
          <a:p>
            <a:pPr algn="ctr">
              <a:lnSpc>
                <a:spcPts val="1050"/>
              </a:lnSpc>
            </a:pPr>
            <a:r>
              <a:rPr lang="en-US" altLang="zh-CN" sz="1500" b="1" dirty="0">
                <a:solidFill>
                  <a:srgbClr val="000000"/>
                </a:solidFill>
                <a:cs typeface="Times New Roman" pitchFamily="18" charset="0"/>
              </a:rPr>
              <a:t>Maintenance</a:t>
            </a:r>
          </a:p>
        </p:txBody>
      </p:sp>
      <p:sp>
        <p:nvSpPr>
          <p:cNvPr id="27" name="TextBox 1"/>
          <p:cNvSpPr txBox="1"/>
          <p:nvPr/>
        </p:nvSpPr>
        <p:spPr>
          <a:xfrm rot="16200000">
            <a:off x="4211837" y="3515181"/>
            <a:ext cx="1645643" cy="2027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1050"/>
              </a:lnSpc>
            </a:pPr>
            <a:r>
              <a:rPr lang="id-ID" altLang="zh-CN" sz="1500" b="1" dirty="0" err="1">
                <a:solidFill>
                  <a:srgbClr val="000000"/>
                </a:solidFill>
                <a:cs typeface="Times New Roman" pitchFamily="18" charset="0"/>
              </a:rPr>
              <a:t>Training</a:t>
            </a:r>
            <a:r>
              <a:rPr lang="id-ID" altLang="zh-CN" sz="1500" b="1" dirty="0">
                <a:solidFill>
                  <a:srgbClr val="000000"/>
                </a:solidFill>
                <a:cs typeface="Times New Roman" pitchFamily="18" charset="0"/>
              </a:rPr>
              <a:t> &amp; </a:t>
            </a:r>
            <a:r>
              <a:rPr lang="id-ID" altLang="zh-CN" sz="1500" b="1" dirty="0" err="1">
                <a:solidFill>
                  <a:srgbClr val="000000"/>
                </a:solidFill>
                <a:cs typeface="Times New Roman" pitchFamily="18" charset="0"/>
              </a:rPr>
              <a:t>Education</a:t>
            </a:r>
            <a:endParaRPr lang="en-US" altLang="zh-CN" sz="1500" b="1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29" name="TextBox 1"/>
          <p:cNvSpPr txBox="1"/>
          <p:nvPr/>
        </p:nvSpPr>
        <p:spPr>
          <a:xfrm rot="16200000">
            <a:off x="4886062" y="3485754"/>
            <a:ext cx="1651158" cy="20274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050"/>
              </a:lnSpc>
            </a:pPr>
            <a:r>
              <a:rPr lang="en-US" altLang="zh-CN" sz="1500" b="1" dirty="0">
                <a:solidFill>
                  <a:srgbClr val="000000"/>
                </a:solidFill>
                <a:cs typeface="Times New Roman" pitchFamily="18" charset="0"/>
              </a:rPr>
              <a:t>SHE</a:t>
            </a:r>
            <a:r>
              <a:rPr lang="en-US" altLang="zh-CN" sz="1500" b="1" dirty="0">
                <a:cs typeface="Times New Roman" pitchFamily="18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cs typeface="Times New Roman" pitchFamily="18" charset="0"/>
              </a:rPr>
              <a:t>in</a:t>
            </a:r>
            <a:r>
              <a:rPr lang="en-US" altLang="zh-CN" sz="1500" b="1" dirty="0">
                <a:cs typeface="Times New Roman" pitchFamily="18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cs typeface="Times New Roman" pitchFamily="18" charset="0"/>
              </a:rPr>
              <a:t>Maintenance</a:t>
            </a:r>
          </a:p>
        </p:txBody>
      </p:sp>
      <p:sp>
        <p:nvSpPr>
          <p:cNvPr id="30" name="TextBox 1"/>
          <p:cNvSpPr txBox="1"/>
          <p:nvPr/>
        </p:nvSpPr>
        <p:spPr>
          <a:xfrm rot="16200000">
            <a:off x="5759233" y="3456566"/>
            <a:ext cx="1354346" cy="3438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1050"/>
              </a:lnSpc>
            </a:pPr>
            <a:r>
              <a:rPr lang="en-US" altLang="zh-CN" sz="1500" b="1">
                <a:solidFill>
                  <a:srgbClr val="000000"/>
                </a:solidFill>
                <a:cs typeface="Times New Roman" pitchFamily="18" charset="0"/>
              </a:rPr>
              <a:t>Office TPM</a:t>
            </a:r>
          </a:p>
          <a:p>
            <a:pPr algn="ctr">
              <a:lnSpc>
                <a:spcPts val="1050"/>
              </a:lnSpc>
            </a:pPr>
            <a:r>
              <a:rPr lang="id-ID" altLang="zh-CN" sz="1500" b="1">
                <a:solidFill>
                  <a:srgbClr val="000000"/>
                </a:solidFill>
                <a:cs typeface="Times New Roman" pitchFamily="18" charset="0"/>
              </a:rPr>
              <a:t>(</a:t>
            </a:r>
            <a:r>
              <a:rPr lang="en-US" altLang="zh-CN" sz="1500" b="1">
                <a:solidFill>
                  <a:srgbClr val="000000"/>
                </a:solidFill>
                <a:cs typeface="Times New Roman" pitchFamily="18" charset="0"/>
              </a:rPr>
              <a:t>Administration</a:t>
            </a:r>
            <a:r>
              <a:rPr lang="en-US" altLang="zh-CN" sz="1500" b="1">
                <a:cs typeface="Times New Roman" pitchFamily="18" charset="0"/>
              </a:rPr>
              <a:t> </a:t>
            </a:r>
            <a:r>
              <a:rPr lang="id-ID" altLang="zh-CN" sz="1500" b="1">
                <a:solidFill>
                  <a:srgbClr val="000000"/>
                </a:solidFill>
                <a:cs typeface="Times New Roman" pitchFamily="18" charset="0"/>
              </a:rPr>
              <a:t>)</a:t>
            </a:r>
            <a:endParaRPr lang="en-US" altLang="zh-CN" sz="1500" b="1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31" name="TextBox 1"/>
          <p:cNvSpPr txBox="1"/>
          <p:nvPr/>
        </p:nvSpPr>
        <p:spPr>
          <a:xfrm rot="16200000">
            <a:off x="6500236" y="3467107"/>
            <a:ext cx="65" cy="1926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50"/>
              </a:lnSpc>
            </a:pPr>
            <a:endParaRPr lang="en-US" altLang="zh-CN" sz="12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32" name="TextBox 1"/>
          <p:cNvSpPr txBox="1"/>
          <p:nvPr/>
        </p:nvSpPr>
        <p:spPr>
          <a:xfrm rot="16200000">
            <a:off x="6567117" y="3391511"/>
            <a:ext cx="1047403" cy="3438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1050"/>
              </a:lnSpc>
            </a:pPr>
            <a:r>
              <a:rPr lang="en-US" altLang="zh-CN" sz="1500" b="1" dirty="0">
                <a:solidFill>
                  <a:srgbClr val="000000"/>
                </a:solidFill>
                <a:cs typeface="Times New Roman" pitchFamily="18" charset="0"/>
              </a:rPr>
              <a:t>Maintenance</a:t>
            </a:r>
          </a:p>
          <a:p>
            <a:pPr algn="ctr">
              <a:lnSpc>
                <a:spcPts val="1050"/>
              </a:lnSpc>
            </a:pPr>
            <a:r>
              <a:rPr lang="en-US" altLang="zh-CN" sz="1500" b="1" dirty="0">
                <a:solidFill>
                  <a:srgbClr val="000000"/>
                </a:solidFill>
                <a:cs typeface="Times New Roman" pitchFamily="18" charset="0"/>
              </a:rPr>
              <a:t>Prevention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4504781" y="4579255"/>
            <a:ext cx="301365" cy="242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2400" b="1" dirty="0">
                <a:solidFill>
                  <a:schemeClr val="bg1"/>
                </a:solidFill>
                <a:cs typeface="Times New Roman" pitchFamily="18" charset="0"/>
              </a:rPr>
              <a:t>5S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594053" y="1712190"/>
            <a:ext cx="4072270" cy="6163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2175"/>
              </a:lnSpc>
              <a:tabLst>
                <a:tab pos="1543050" algn="l"/>
                <a:tab pos="2647950" algn="l"/>
                <a:tab pos="2819400" algn="l"/>
              </a:tabLst>
            </a:pPr>
            <a:r>
              <a:rPr lang="en-US" altLang="zh-CN" sz="2400" b="1" dirty="0">
                <a:solidFill>
                  <a:schemeClr val="bg1"/>
                </a:solidFill>
                <a:cs typeface="Times New Roman" pitchFamily="18" charset="0"/>
              </a:rPr>
              <a:t>TPM</a:t>
            </a:r>
          </a:p>
          <a:p>
            <a:pPr algn="ctr">
              <a:lnSpc>
                <a:spcPts val="750"/>
              </a:lnSpc>
            </a:pPr>
            <a:endParaRPr lang="en-US" altLang="zh-CN" sz="1500" b="1" dirty="0">
              <a:solidFill>
                <a:schemeClr val="bg1"/>
              </a:solidFill>
            </a:endParaRPr>
          </a:p>
          <a:p>
            <a:pPr algn="ctr">
              <a:lnSpc>
                <a:spcPts val="1425"/>
              </a:lnSpc>
              <a:tabLst>
                <a:tab pos="1543050" algn="l"/>
                <a:tab pos="2647950" algn="l"/>
                <a:tab pos="2819400" algn="l"/>
              </a:tabLst>
            </a:pPr>
            <a:r>
              <a:rPr lang="en-US" altLang="zh-CN" sz="1500" b="1" dirty="0">
                <a:solidFill>
                  <a:schemeClr val="bg1"/>
                </a:solidFill>
                <a:cs typeface="Times New Roman" pitchFamily="18" charset="0"/>
              </a:rPr>
              <a:t>Zero : Accident, Breakdown, Defect, </a:t>
            </a:r>
            <a:r>
              <a:rPr lang="en-US" altLang="zh-CN" sz="1500" b="1" dirty="0" err="1">
                <a:solidFill>
                  <a:schemeClr val="bg1"/>
                </a:solidFill>
                <a:cs typeface="Times New Roman" pitchFamily="18" charset="0"/>
              </a:rPr>
              <a:t>krisis</a:t>
            </a:r>
            <a:r>
              <a:rPr lang="en-US" altLang="zh-CN" sz="1500" b="1" dirty="0">
                <a:solidFill>
                  <a:schemeClr val="bg1"/>
                </a:solidFill>
                <a:cs typeface="Times New Roman" pitchFamily="18" charset="0"/>
              </a:rPr>
              <a:t>, </a:t>
            </a:r>
            <a:r>
              <a:rPr lang="id-ID" altLang="zh-CN" sz="1500" b="1" dirty="0">
                <a:solidFill>
                  <a:schemeClr val="bg1"/>
                </a:solidFill>
                <a:cs typeface="Times New Roman" pitchFamily="18" charset="0"/>
              </a:rPr>
              <a:t>Polution</a:t>
            </a:r>
            <a:endParaRPr lang="en-US" altLang="zh-CN" sz="1500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5EF17D-8F3C-44C1-9FD8-C4FE5F8C8484}"/>
              </a:ext>
            </a:extLst>
          </p:cNvPr>
          <p:cNvSpPr/>
          <p:nvPr/>
        </p:nvSpPr>
        <p:spPr>
          <a:xfrm>
            <a:off x="763535" y="378222"/>
            <a:ext cx="34612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3200" dirty="0">
                <a:solidFill>
                  <a:schemeClr val="bg1"/>
                </a:solidFill>
              </a:rPr>
              <a:t>Delapan PILAR TPM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05D697-86BF-48BA-828B-C060976FDD3A}"/>
              </a:ext>
            </a:extLst>
          </p:cNvPr>
          <p:cNvSpPr/>
          <p:nvPr/>
        </p:nvSpPr>
        <p:spPr>
          <a:xfrm>
            <a:off x="1640202" y="5140961"/>
            <a:ext cx="6491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Empat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pilar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pertama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memiliki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dampak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tertinggi</a:t>
            </a:r>
            <a:r>
              <a:rPr lang="en-US" b="1" dirty="0">
                <a:solidFill>
                  <a:schemeClr val="bg1"/>
                </a:solidFill>
              </a:rPr>
              <a:t> pada OEE </a:t>
            </a:r>
            <a:r>
              <a:rPr lang="en-US" b="1" dirty="0" err="1">
                <a:solidFill>
                  <a:schemeClr val="bg1"/>
                </a:solidFill>
              </a:rPr>
              <a:t>karena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dipengaruhi</a:t>
            </a:r>
            <a:r>
              <a:rPr lang="en-US" b="1" dirty="0">
                <a:solidFill>
                  <a:schemeClr val="bg1"/>
                </a:solidFill>
              </a:rPr>
              <a:t> oleh </a:t>
            </a:r>
            <a:r>
              <a:rPr lang="en-US" b="1" dirty="0" err="1">
                <a:solidFill>
                  <a:schemeClr val="bg1"/>
                </a:solidFill>
              </a:rPr>
              <a:t>operasi</a:t>
            </a:r>
            <a:r>
              <a:rPr lang="en-US" b="1" dirty="0">
                <a:solidFill>
                  <a:schemeClr val="bg1"/>
                </a:solidFill>
              </a:rPr>
              <a:t>, Maintenance, dan </a:t>
            </a:r>
            <a:r>
              <a:rPr lang="en-US" b="1" dirty="0" err="1">
                <a:solidFill>
                  <a:schemeClr val="bg1"/>
                </a:solidFill>
              </a:rPr>
              <a:t>kegiatan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Harian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047A1-447B-4B74-BF2A-3A520B9A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8C1682-2AF4-42BB-AAE2-473203388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2623960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84130" y="1315894"/>
            <a:ext cx="80238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b="1" dirty="0"/>
              <a:t>1.  Autonomous Maintenance /</a:t>
            </a:r>
            <a:r>
              <a:rPr lang="en-US" sz="1600" b="1" dirty="0" err="1"/>
              <a:t>Jishu</a:t>
            </a:r>
            <a:r>
              <a:rPr lang="en-US" sz="1600" b="1" dirty="0"/>
              <a:t> </a:t>
            </a:r>
            <a:r>
              <a:rPr lang="en-US" sz="1600" b="1" dirty="0" err="1"/>
              <a:t>Hozen</a:t>
            </a:r>
            <a:r>
              <a:rPr lang="en-US" sz="1600" b="1" dirty="0"/>
              <a:t> (</a:t>
            </a:r>
            <a:r>
              <a:rPr lang="en-US" sz="1600" b="1" dirty="0" err="1"/>
              <a:t>Perawatan</a:t>
            </a:r>
            <a:r>
              <a:rPr lang="en-US" sz="1600" b="1" dirty="0"/>
              <a:t> </a:t>
            </a:r>
            <a:r>
              <a:rPr lang="en-US" sz="1600" b="1" dirty="0" err="1"/>
              <a:t>Otonomus</a:t>
            </a:r>
            <a:r>
              <a:rPr lang="en-US" sz="1600" b="1" dirty="0"/>
              <a:t>)</a:t>
            </a:r>
            <a:endParaRPr lang="en-US" sz="1600" dirty="0"/>
          </a:p>
          <a:p>
            <a:pPr marL="266700" fontAlgn="base"/>
            <a:r>
              <a:rPr lang="en-US" sz="1600" dirty="0" err="1">
                <a:solidFill>
                  <a:srgbClr val="232629"/>
                </a:solidFill>
              </a:rPr>
              <a:t>Memberikan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tanggung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jawab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perawatan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rutin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kepada</a:t>
            </a:r>
            <a:r>
              <a:rPr lang="en-US" sz="1600" dirty="0">
                <a:solidFill>
                  <a:srgbClr val="232629"/>
                </a:solidFill>
              </a:rPr>
              <a:t> operator </a:t>
            </a:r>
            <a:r>
              <a:rPr lang="en-US" sz="1600" dirty="0" err="1">
                <a:solidFill>
                  <a:srgbClr val="232629"/>
                </a:solidFill>
              </a:rPr>
              <a:t>seperti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pembersihan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mesin</a:t>
            </a:r>
            <a:r>
              <a:rPr lang="en-US" sz="1600" dirty="0">
                <a:solidFill>
                  <a:srgbClr val="232629"/>
                </a:solidFill>
              </a:rPr>
              <a:t>, </a:t>
            </a:r>
            <a:r>
              <a:rPr lang="en-US" sz="1600" dirty="0" err="1">
                <a:solidFill>
                  <a:srgbClr val="232629"/>
                </a:solidFill>
              </a:rPr>
              <a:t>pemberian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lubrikasi</a:t>
            </a:r>
            <a:r>
              <a:rPr lang="en-US" sz="1600" dirty="0">
                <a:solidFill>
                  <a:srgbClr val="232629"/>
                </a:solidFill>
              </a:rPr>
              <a:t>/</a:t>
            </a:r>
            <a:r>
              <a:rPr lang="en-US" sz="1600" dirty="0" err="1">
                <a:solidFill>
                  <a:srgbClr val="232629"/>
                </a:solidFill>
              </a:rPr>
              <a:t>minyak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dan</a:t>
            </a:r>
            <a:r>
              <a:rPr lang="en-US" sz="1600" dirty="0">
                <a:solidFill>
                  <a:srgbClr val="232629"/>
                </a:solidFill>
              </a:rPr>
              <a:t> inspeksi </a:t>
            </a:r>
            <a:r>
              <a:rPr lang="en-US" sz="1600" dirty="0" err="1">
                <a:solidFill>
                  <a:srgbClr val="232629"/>
                </a:solidFill>
              </a:rPr>
              <a:t>mesin</a:t>
            </a:r>
            <a:r>
              <a:rPr lang="en-US" sz="1600" dirty="0">
                <a:solidFill>
                  <a:srgbClr val="232629"/>
                </a:solidFill>
              </a:rPr>
              <a:t>. </a:t>
            </a:r>
            <a:r>
              <a:rPr lang="en-US" sz="1600" dirty="0" err="1">
                <a:solidFill>
                  <a:srgbClr val="232629"/>
                </a:solidFill>
              </a:rPr>
              <a:t>Dengan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demikian</a:t>
            </a:r>
            <a:r>
              <a:rPr lang="en-US" sz="1600" dirty="0">
                <a:solidFill>
                  <a:srgbClr val="232629"/>
                </a:solidFill>
              </a:rPr>
              <a:t>, operator </a:t>
            </a:r>
            <a:r>
              <a:rPr lang="en-US" sz="1600" dirty="0" err="1">
                <a:solidFill>
                  <a:srgbClr val="232629"/>
                </a:solidFill>
              </a:rPr>
              <a:t>atau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pekerja</a:t>
            </a:r>
            <a:r>
              <a:rPr lang="en-US" sz="1600" dirty="0">
                <a:solidFill>
                  <a:srgbClr val="232629"/>
                </a:solidFill>
              </a:rPr>
              <a:t> yang </a:t>
            </a:r>
            <a:r>
              <a:rPr lang="en-US" sz="1600" dirty="0" err="1">
                <a:solidFill>
                  <a:srgbClr val="232629"/>
                </a:solidFill>
              </a:rPr>
              <a:t>bersangkutan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memiliki</a:t>
            </a:r>
            <a:r>
              <a:rPr lang="en-US" sz="1600" dirty="0">
                <a:solidFill>
                  <a:srgbClr val="232629"/>
                </a:solidFill>
              </a:rPr>
              <a:t> rasa </a:t>
            </a:r>
            <a:r>
              <a:rPr lang="en-US" sz="1600" dirty="0" err="1">
                <a:solidFill>
                  <a:srgbClr val="232629"/>
                </a:solidFill>
              </a:rPr>
              <a:t>kepemilikan</a:t>
            </a:r>
            <a:r>
              <a:rPr lang="en-US" sz="1600" dirty="0">
                <a:solidFill>
                  <a:srgbClr val="232629"/>
                </a:solidFill>
              </a:rPr>
              <a:t> yang </a:t>
            </a:r>
            <a:r>
              <a:rPr lang="en-US" sz="1600" dirty="0" err="1">
                <a:solidFill>
                  <a:srgbClr val="232629"/>
                </a:solidFill>
              </a:rPr>
              <a:t>tinggi</a:t>
            </a:r>
            <a:r>
              <a:rPr lang="en-US" sz="1600" dirty="0">
                <a:solidFill>
                  <a:srgbClr val="232629"/>
                </a:solidFill>
              </a:rPr>
              <a:t>, </a:t>
            </a:r>
            <a:r>
              <a:rPr lang="en-US" sz="1600" dirty="0" err="1">
                <a:solidFill>
                  <a:srgbClr val="232629"/>
                </a:solidFill>
              </a:rPr>
              <a:t>meningkatan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pengetahuan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pekerja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terhadap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peralatan</a:t>
            </a:r>
            <a:r>
              <a:rPr lang="en-US" sz="1600" dirty="0">
                <a:solidFill>
                  <a:srgbClr val="232629"/>
                </a:solidFill>
              </a:rPr>
              <a:t> yang </a:t>
            </a:r>
            <a:r>
              <a:rPr lang="en-US" sz="1600" dirty="0" err="1">
                <a:solidFill>
                  <a:srgbClr val="232629"/>
                </a:solidFill>
              </a:rPr>
              <a:t>digunakannya</a:t>
            </a:r>
            <a:r>
              <a:rPr lang="en-US" sz="1600" dirty="0">
                <a:solidFill>
                  <a:srgbClr val="232629"/>
                </a:solidFill>
              </a:rPr>
              <a:t>. </a:t>
            </a:r>
            <a:endParaRPr lang="en-US" sz="1600" b="0" i="0" dirty="0">
              <a:solidFill>
                <a:srgbClr val="232629"/>
              </a:solidFill>
              <a:effectLst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84131" y="2698196"/>
            <a:ext cx="80021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fontAlgn="base"/>
            <a:r>
              <a:rPr lang="en-US" sz="1600" b="1" dirty="0"/>
              <a:t>2.  Planned Maintenance (</a:t>
            </a:r>
            <a:r>
              <a:rPr lang="en-US" sz="1600" b="1" dirty="0" err="1"/>
              <a:t>Perawatan</a:t>
            </a:r>
            <a:r>
              <a:rPr lang="en-US" sz="1600" b="1" dirty="0"/>
              <a:t> Terencana)</a:t>
            </a:r>
            <a:endParaRPr lang="en-US" sz="1600" dirty="0"/>
          </a:p>
          <a:p>
            <a:pPr marL="266700" fontAlgn="base"/>
            <a:r>
              <a:rPr lang="en-US" sz="1600" dirty="0" err="1">
                <a:solidFill>
                  <a:srgbClr val="232629"/>
                </a:solidFill>
              </a:rPr>
              <a:t>Menjadwalkan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tugas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perawatan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berdasarkan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tingkat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rasio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kerusakan</a:t>
            </a:r>
            <a:r>
              <a:rPr lang="en-US" sz="1600" dirty="0">
                <a:solidFill>
                  <a:srgbClr val="232629"/>
                </a:solidFill>
              </a:rPr>
              <a:t> yang </a:t>
            </a:r>
            <a:r>
              <a:rPr lang="en-US" sz="1600" dirty="0" err="1">
                <a:solidFill>
                  <a:srgbClr val="232629"/>
                </a:solidFill>
              </a:rPr>
              <a:t>pernah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terjadi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dan</a:t>
            </a:r>
            <a:r>
              <a:rPr lang="en-US" sz="1600" dirty="0">
                <a:solidFill>
                  <a:srgbClr val="232629"/>
                </a:solidFill>
              </a:rPr>
              <a:t>/</a:t>
            </a:r>
            <a:r>
              <a:rPr lang="en-US" sz="1600" dirty="0" err="1">
                <a:solidFill>
                  <a:srgbClr val="232629"/>
                </a:solidFill>
              </a:rPr>
              <a:t>atau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tingkat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kerusakan</a:t>
            </a:r>
            <a:r>
              <a:rPr lang="en-US" sz="1600" dirty="0">
                <a:solidFill>
                  <a:srgbClr val="232629"/>
                </a:solidFill>
              </a:rPr>
              <a:t> yang </a:t>
            </a:r>
            <a:r>
              <a:rPr lang="en-US" sz="1600" dirty="0" err="1">
                <a:solidFill>
                  <a:srgbClr val="232629"/>
                </a:solidFill>
              </a:rPr>
              <a:t>diprediksikan</a:t>
            </a:r>
            <a:r>
              <a:rPr lang="en-US" sz="1600" dirty="0">
                <a:solidFill>
                  <a:srgbClr val="232629"/>
                </a:solidFill>
              </a:rPr>
              <a:t>. </a:t>
            </a:r>
            <a:r>
              <a:rPr lang="en-US" sz="1600" dirty="0" err="1">
                <a:solidFill>
                  <a:srgbClr val="232629"/>
                </a:solidFill>
              </a:rPr>
              <a:t>Dengan</a:t>
            </a:r>
            <a:r>
              <a:rPr lang="en-US" sz="1600" dirty="0">
                <a:solidFill>
                  <a:srgbClr val="232629"/>
                </a:solidFill>
              </a:rPr>
              <a:t> Planned Maintenance, </a:t>
            </a:r>
            <a:r>
              <a:rPr lang="en-US" sz="1600" dirty="0" err="1">
                <a:solidFill>
                  <a:srgbClr val="232629"/>
                </a:solidFill>
              </a:rPr>
              <a:t>dapat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mengurangi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kerusakan</a:t>
            </a:r>
            <a:r>
              <a:rPr lang="en-US" sz="1600" dirty="0">
                <a:solidFill>
                  <a:srgbClr val="232629"/>
                </a:solidFill>
              </a:rPr>
              <a:t> yang </a:t>
            </a:r>
            <a:r>
              <a:rPr lang="en-US" sz="1600" dirty="0" err="1">
                <a:solidFill>
                  <a:srgbClr val="232629"/>
                </a:solidFill>
              </a:rPr>
              <a:t>terjadi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secara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mendadak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serta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dapat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mengendalikan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tingkat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kerusakan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err="1">
                <a:solidFill>
                  <a:srgbClr val="232629"/>
                </a:solidFill>
              </a:rPr>
              <a:t>komponen</a:t>
            </a:r>
            <a:r>
              <a:rPr lang="en-US" sz="1600">
                <a:solidFill>
                  <a:srgbClr val="232629"/>
                </a:solidFill>
              </a:rPr>
              <a:t>.</a:t>
            </a:r>
            <a:r>
              <a:rPr lang="id-ID" sz="1600">
                <a:solidFill>
                  <a:srgbClr val="232629"/>
                </a:solidFill>
              </a:rPr>
              <a:t> Misalnya Preventive Maintenance rutin &amp; Overhoul terencana</a:t>
            </a:r>
            <a:endParaRPr lang="en-US" sz="1600" b="0" i="0" dirty="0">
              <a:solidFill>
                <a:srgbClr val="232629"/>
              </a:solidFill>
              <a:effectLst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84131" y="5124543"/>
            <a:ext cx="8178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fontAlgn="base"/>
            <a:r>
              <a:rPr lang="en-US" sz="1600" b="1" dirty="0"/>
              <a:t>4. 	Quality Maintenance (</a:t>
            </a:r>
            <a:r>
              <a:rPr lang="en-US" sz="1600" b="1" dirty="0" err="1"/>
              <a:t>Perawatan</a:t>
            </a:r>
            <a:r>
              <a:rPr lang="en-US" sz="1600" b="1" dirty="0"/>
              <a:t> </a:t>
            </a:r>
            <a:r>
              <a:rPr lang="en-US" sz="1600" b="1" dirty="0" err="1"/>
              <a:t>Kualitas</a:t>
            </a:r>
            <a:r>
              <a:rPr lang="en-US" sz="1600" b="1" dirty="0"/>
              <a:t>)</a:t>
            </a:r>
            <a:endParaRPr lang="en-US" sz="1600" dirty="0"/>
          </a:p>
          <a:p>
            <a:pPr marL="266700" fontAlgn="base"/>
            <a:r>
              <a:rPr lang="en-US" sz="1600" dirty="0" err="1">
                <a:solidFill>
                  <a:srgbClr val="232629"/>
                </a:solidFill>
              </a:rPr>
              <a:t>Membahas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tentang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masalah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kualitas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dengan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memastikan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peralatan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atau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mesin</a:t>
            </a:r>
            <a:r>
              <a:rPr lang="en-US" sz="1600" dirty="0">
                <a:solidFill>
                  <a:srgbClr val="232629"/>
                </a:solidFill>
              </a:rPr>
              <a:t> produksi </a:t>
            </a:r>
            <a:r>
              <a:rPr lang="en-US" sz="1600" dirty="0" err="1">
                <a:solidFill>
                  <a:srgbClr val="232629"/>
                </a:solidFill>
              </a:rPr>
              <a:t>dapat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mendeteksi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dan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mencegah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kesalahan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selama</a:t>
            </a:r>
            <a:r>
              <a:rPr lang="en-US" sz="1600" dirty="0">
                <a:solidFill>
                  <a:srgbClr val="232629"/>
                </a:solidFill>
              </a:rPr>
              <a:t> produksi </a:t>
            </a:r>
            <a:r>
              <a:rPr lang="en-US" sz="1600" dirty="0" err="1">
                <a:solidFill>
                  <a:srgbClr val="232629"/>
                </a:solidFill>
              </a:rPr>
              <a:t>berlangsung</a:t>
            </a:r>
            <a:r>
              <a:rPr lang="en-US" sz="1600" dirty="0">
                <a:solidFill>
                  <a:srgbClr val="232629"/>
                </a:solidFill>
              </a:rPr>
              <a:t>. </a:t>
            </a:r>
            <a:r>
              <a:rPr lang="en-US" sz="1600" dirty="0" err="1">
                <a:solidFill>
                  <a:srgbClr val="232629"/>
                </a:solidFill>
              </a:rPr>
              <a:t>Dengan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kemampuan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mendeteksi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kesalahan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ini</a:t>
            </a:r>
            <a:r>
              <a:rPr lang="en-US" sz="1600" dirty="0">
                <a:solidFill>
                  <a:srgbClr val="232629"/>
                </a:solidFill>
              </a:rPr>
              <a:t>, proses produksi </a:t>
            </a:r>
            <a:r>
              <a:rPr lang="en-US" sz="1600" dirty="0" err="1">
                <a:solidFill>
                  <a:srgbClr val="232629"/>
                </a:solidFill>
              </a:rPr>
              <a:t>menjadi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cukup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handal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dalam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menghasilkan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produk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sesuai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dengan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spesifikasi</a:t>
            </a:r>
            <a:r>
              <a:rPr lang="en-US" sz="1600" dirty="0">
                <a:solidFill>
                  <a:srgbClr val="232629"/>
                </a:solidFill>
              </a:rPr>
              <a:t>  yang di </a:t>
            </a:r>
            <a:r>
              <a:rPr lang="en-US" sz="1600" dirty="0" err="1">
                <a:solidFill>
                  <a:srgbClr val="232629"/>
                </a:solidFill>
              </a:rPr>
              <a:t>harapkan</a:t>
            </a:r>
            <a:r>
              <a:rPr lang="en-US" sz="1600" dirty="0">
                <a:solidFill>
                  <a:srgbClr val="232629"/>
                </a:solidFill>
              </a:rPr>
              <a:t>. </a:t>
            </a:r>
            <a:endParaRPr lang="en-US" sz="1600" b="0" i="0" dirty="0">
              <a:solidFill>
                <a:srgbClr val="232629"/>
              </a:solidFill>
              <a:effectLst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84130" y="4126181"/>
            <a:ext cx="79603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b="1" dirty="0"/>
              <a:t>3.  Focused Improvement / </a:t>
            </a:r>
            <a:r>
              <a:rPr lang="en-US" sz="1600" b="1" dirty="0" err="1"/>
              <a:t>Kobetsu</a:t>
            </a:r>
            <a:r>
              <a:rPr lang="en-US" sz="1600" b="1" dirty="0"/>
              <a:t> Kaizen (</a:t>
            </a:r>
            <a:r>
              <a:rPr lang="en-US" sz="1600" b="1" dirty="0" err="1"/>
              <a:t>Perbaikan</a:t>
            </a:r>
            <a:r>
              <a:rPr lang="en-US" sz="1600" b="1" dirty="0"/>
              <a:t> yang </a:t>
            </a:r>
            <a:r>
              <a:rPr lang="en-US" sz="1600" b="1" dirty="0" err="1"/>
              <a:t>terfokus</a:t>
            </a:r>
            <a:r>
              <a:rPr lang="en-US" sz="1600" b="1" dirty="0"/>
              <a:t>)</a:t>
            </a:r>
            <a:endParaRPr lang="en-US" sz="1600" dirty="0"/>
          </a:p>
          <a:p>
            <a:pPr marL="266700" fontAlgn="base"/>
            <a:r>
              <a:rPr lang="en-US" sz="1600" dirty="0" err="1">
                <a:solidFill>
                  <a:srgbClr val="232629"/>
                </a:solidFill>
              </a:rPr>
              <a:t>Kelompok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kerja</a:t>
            </a:r>
            <a:r>
              <a:rPr lang="en-US" sz="1600" dirty="0">
                <a:solidFill>
                  <a:srgbClr val="232629"/>
                </a:solidFill>
              </a:rPr>
              <a:t>  </a:t>
            </a:r>
            <a:r>
              <a:rPr lang="en-US" sz="1600" dirty="0" err="1">
                <a:solidFill>
                  <a:srgbClr val="232629"/>
                </a:solidFill>
              </a:rPr>
              <a:t>secara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proaktif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mengidentifikasikan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mesin</a:t>
            </a:r>
            <a:r>
              <a:rPr lang="en-US" sz="1600" dirty="0">
                <a:solidFill>
                  <a:srgbClr val="232629"/>
                </a:solidFill>
              </a:rPr>
              <a:t>/</a:t>
            </a:r>
            <a:r>
              <a:rPr lang="en-US" sz="1600" dirty="0" err="1">
                <a:solidFill>
                  <a:srgbClr val="232629"/>
                </a:solidFill>
              </a:rPr>
              <a:t>peralatan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kerja</a:t>
            </a:r>
            <a:r>
              <a:rPr lang="en-US" sz="1600" dirty="0">
                <a:solidFill>
                  <a:srgbClr val="232629"/>
                </a:solidFill>
              </a:rPr>
              <a:t> yang </a:t>
            </a:r>
            <a:r>
              <a:rPr lang="en-US" sz="1600" dirty="0" err="1">
                <a:solidFill>
                  <a:srgbClr val="232629"/>
                </a:solidFill>
              </a:rPr>
              <a:t>bermasalah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dan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memberikan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solusi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atau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usulan-usulan</a:t>
            </a:r>
            <a:r>
              <a:rPr lang="en-US" sz="1600" dirty="0">
                <a:solidFill>
                  <a:srgbClr val="232629"/>
                </a:solidFill>
              </a:rPr>
              <a:t> </a:t>
            </a:r>
            <a:r>
              <a:rPr lang="en-US" sz="1600" dirty="0" err="1">
                <a:solidFill>
                  <a:srgbClr val="232629"/>
                </a:solidFill>
              </a:rPr>
              <a:t>perbaikan</a:t>
            </a:r>
            <a:r>
              <a:rPr lang="en-US" sz="1600" dirty="0">
                <a:solidFill>
                  <a:srgbClr val="232629"/>
                </a:solidFill>
              </a:rPr>
              <a:t>. </a:t>
            </a:r>
            <a:endParaRPr lang="en-US" sz="1600" b="0" i="0" dirty="0">
              <a:solidFill>
                <a:srgbClr val="232629"/>
              </a:solidFill>
              <a:effectLst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1100532" y="412064"/>
            <a:ext cx="2314736" cy="4701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4000" b="1" dirty="0">
                <a:cs typeface="Times New Roman" pitchFamily="18" charset="0"/>
              </a:rPr>
              <a:t>PILAR</a:t>
            </a:r>
            <a:r>
              <a:rPr lang="en-US" altLang="zh-CN" sz="4000" dirty="0">
                <a:cs typeface="Times New Roman" pitchFamily="18" charset="0"/>
              </a:rPr>
              <a:t> </a:t>
            </a:r>
            <a:r>
              <a:rPr lang="en-US" altLang="zh-CN" sz="4000" b="1" dirty="0">
                <a:cs typeface="Times New Roman" pitchFamily="18" charset="0"/>
              </a:rPr>
              <a:t>TPM</a:t>
            </a:r>
          </a:p>
        </p:txBody>
      </p:sp>
      <p:sp>
        <p:nvSpPr>
          <p:cNvPr id="2" name="Rectangle 1"/>
          <p:cNvSpPr/>
          <p:nvPr/>
        </p:nvSpPr>
        <p:spPr>
          <a:xfrm>
            <a:off x="155217" y="-188968"/>
            <a:ext cx="101181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800" b="1" dirty="0">
                <a:solidFill>
                  <a:schemeClr val="accent1">
                    <a:lumMod val="50000"/>
                  </a:schemeClr>
                </a:solidFill>
                <a:cs typeface="Times New Roman" pitchFamily="18" charset="0"/>
              </a:rPr>
              <a:t>8</a:t>
            </a:r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  <a:cs typeface="Times New Roman" pitchFamily="18" charset="0"/>
              </a:rPr>
              <a:t> </a:t>
            </a:r>
            <a:endParaRPr 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00532" y="882193"/>
            <a:ext cx="559952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06707" y="1314024"/>
            <a:ext cx="613962" cy="396820"/>
            <a:chOff x="173457" y="1177393"/>
            <a:chExt cx="613962" cy="396820"/>
          </a:xfrm>
        </p:grpSpPr>
        <p:sp>
          <p:nvSpPr>
            <p:cNvPr id="11" name="Pentagon 10"/>
            <p:cNvSpPr/>
            <p:nvPr/>
          </p:nvSpPr>
          <p:spPr>
            <a:xfrm>
              <a:off x="351929" y="1177393"/>
              <a:ext cx="435490" cy="396820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73457" y="1217487"/>
              <a:ext cx="292560" cy="3166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3848" y="5165985"/>
            <a:ext cx="613962" cy="396820"/>
            <a:chOff x="173457" y="1177393"/>
            <a:chExt cx="613962" cy="396820"/>
          </a:xfrm>
        </p:grpSpPr>
        <p:sp>
          <p:nvSpPr>
            <p:cNvPr id="28" name="Pentagon 27"/>
            <p:cNvSpPr/>
            <p:nvPr/>
          </p:nvSpPr>
          <p:spPr>
            <a:xfrm>
              <a:off x="351929" y="1177393"/>
              <a:ext cx="435490" cy="396820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73457" y="1217487"/>
              <a:ext cx="292560" cy="3166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>
            <a:stCxn id="12" idx="4"/>
            <a:endCxn id="29" idx="0"/>
          </p:cNvCxnSpPr>
          <p:nvPr/>
        </p:nvCxnSpPr>
        <p:spPr>
          <a:xfrm flipH="1">
            <a:off x="350128" y="1670749"/>
            <a:ext cx="2859" cy="3535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96197" y="2680384"/>
            <a:ext cx="613962" cy="396820"/>
            <a:chOff x="173457" y="1177393"/>
            <a:chExt cx="613962" cy="396820"/>
          </a:xfrm>
        </p:grpSpPr>
        <p:sp>
          <p:nvSpPr>
            <p:cNvPr id="22" name="Pentagon 21"/>
            <p:cNvSpPr/>
            <p:nvPr/>
          </p:nvSpPr>
          <p:spPr>
            <a:xfrm>
              <a:off x="351929" y="1177393"/>
              <a:ext cx="435490" cy="396820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73457" y="1217487"/>
              <a:ext cx="292560" cy="3166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91710" y="4098490"/>
            <a:ext cx="624472" cy="396820"/>
            <a:chOff x="162947" y="1177393"/>
            <a:chExt cx="624472" cy="396820"/>
          </a:xfrm>
        </p:grpSpPr>
        <p:sp>
          <p:nvSpPr>
            <p:cNvPr id="25" name="Pentagon 24"/>
            <p:cNvSpPr/>
            <p:nvPr/>
          </p:nvSpPr>
          <p:spPr>
            <a:xfrm>
              <a:off x="351929" y="1177393"/>
              <a:ext cx="435490" cy="396820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62947" y="1217487"/>
              <a:ext cx="292560" cy="3166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1078B-CF5B-4C86-952D-4A8795E1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43DDC-1F93-4A80-9A96-8A64623A3AD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4D047-7961-4FD5-8359-48B37D96B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TPM 1/Rev 02 ©Copyright, Sentral Sistem, Aug 19</a:t>
            </a:r>
          </a:p>
        </p:txBody>
      </p:sp>
    </p:spTree>
    <p:extLst>
      <p:ext uri="{BB962C8B-B14F-4D97-AF65-F5344CB8AC3E}">
        <p14:creationId xmlns:p14="http://schemas.microsoft.com/office/powerpoint/2010/main" val="2713271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2983</TotalTime>
  <Words>3677</Words>
  <Application>Microsoft Office PowerPoint</Application>
  <PresentationFormat>On-screen Show (4:3)</PresentationFormat>
  <Paragraphs>908</Paragraphs>
  <Slides>57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Arial Black</vt:lpstr>
      <vt:lpstr>Calibri</vt:lpstr>
      <vt:lpstr>Calibri Light</vt:lpstr>
      <vt:lpstr>Impact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WORKSHOP: Identifikasi kondisi perusahaan pada 8 pillar TPM</vt:lpstr>
      <vt:lpstr>2. TPM  DAN IATF 16949</vt:lpstr>
      <vt:lpstr>IATF 16949 8.5.1.5 Total Productive Maintenance</vt:lpstr>
      <vt:lpstr>Total Productive Maintenance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hasiholan</dc:creator>
  <cp:lastModifiedBy>nasrullah darsah</cp:lastModifiedBy>
  <cp:revision>296</cp:revision>
  <dcterms:created xsi:type="dcterms:W3CDTF">2016-12-03T12:44:04Z</dcterms:created>
  <dcterms:modified xsi:type="dcterms:W3CDTF">2019-08-01T02:30:53Z</dcterms:modified>
</cp:coreProperties>
</file>